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8" r:id="rId1"/>
    <p:sldMasterId id="2147483754" r:id="rId2"/>
    <p:sldMasterId id="2147483783" r:id="rId3"/>
  </p:sldMasterIdLst>
  <p:notesMasterIdLst>
    <p:notesMasterId r:id="rId64"/>
  </p:notesMasterIdLst>
  <p:sldIdLst>
    <p:sldId id="301" r:id="rId4"/>
    <p:sldId id="315" r:id="rId5"/>
    <p:sldId id="318" r:id="rId6"/>
    <p:sldId id="331" r:id="rId7"/>
    <p:sldId id="332" r:id="rId8"/>
    <p:sldId id="333" r:id="rId9"/>
    <p:sldId id="334" r:id="rId10"/>
    <p:sldId id="319" r:id="rId11"/>
    <p:sldId id="335" r:id="rId12"/>
    <p:sldId id="317" r:id="rId13"/>
    <p:sldId id="336" r:id="rId14"/>
    <p:sldId id="320" r:id="rId15"/>
    <p:sldId id="337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</p:sldIdLst>
  <p:sldSz cx="24384000" cy="13716000"/>
  <p:notesSz cx="6858000" cy="9144000"/>
  <p:custDataLst>
    <p:tags r:id="rId6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E7F7FF"/>
    <a:srgbClr val="D6F7FE"/>
    <a:srgbClr val="EEF7E9"/>
    <a:srgbClr val="0000FF"/>
    <a:srgbClr val="135F82"/>
    <a:srgbClr val="FFFFFF"/>
    <a:srgbClr val="008000"/>
    <a:srgbClr val="242452"/>
    <a:srgbClr val="270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98" autoAdjust="0"/>
    <p:restoredTop sz="94139" autoAdjust="0"/>
  </p:normalViewPr>
  <p:slideViewPr>
    <p:cSldViewPr>
      <p:cViewPr varScale="1">
        <p:scale>
          <a:sx n="36" d="100"/>
          <a:sy n="36" d="100"/>
        </p:scale>
        <p:origin x="-144" y="-6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3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9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6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49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68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17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23D8C-BCC6-453A-B078-455701A554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70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9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79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3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1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5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727" y="1781954"/>
            <a:ext cx="21031200" cy="2651126"/>
          </a:xfrm>
          <a:prstGeom prst="rect">
            <a:avLst/>
          </a:prstGeom>
        </p:spPr>
        <p:txBody>
          <a:bodyPr/>
          <a:lstStyle>
            <a:lvl1pPr algn="l">
              <a:defRPr sz="5400">
                <a:latin typeface="Tomah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9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7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7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07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8361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9597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0806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727" y="1781954"/>
            <a:ext cx="21031200" cy="2651126"/>
          </a:xfrm>
          <a:prstGeom prst="rect">
            <a:avLst/>
          </a:prstGeom>
        </p:spPr>
        <p:txBody>
          <a:bodyPr/>
          <a:lstStyle>
            <a:lvl1pPr algn="l">
              <a:defRPr sz="5400">
                <a:latin typeface="Tomah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9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7727" y="4702953"/>
            <a:ext cx="10363200" cy="8702676"/>
          </a:xfrm>
          <a:prstGeom prst="rect">
            <a:avLst/>
          </a:prstGeom>
        </p:spPr>
        <p:txBody>
          <a:bodyPr/>
          <a:lstStyle>
            <a:lvl1pPr algn="l">
              <a:defRPr sz="4800">
                <a:latin typeface="Tomaho"/>
              </a:defRPr>
            </a:lvl1pPr>
            <a:lvl2pPr algn="l">
              <a:defRPr sz="4800">
                <a:latin typeface="Tomaho"/>
              </a:defRPr>
            </a:lvl2pPr>
            <a:lvl3pPr algn="l">
              <a:defRPr sz="4800">
                <a:latin typeface="Tomaho"/>
              </a:defRPr>
            </a:lvl3pPr>
            <a:lvl4pPr algn="l">
              <a:defRPr sz="4800">
                <a:latin typeface="Tomaho"/>
              </a:defRPr>
            </a:lvl4pPr>
            <a:lvl5pPr algn="l">
              <a:defRPr sz="4800">
                <a:latin typeface="Tomah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90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39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FD4328-148B-4547-A4ED-C0C479A0C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2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104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FD4328-148B-4547-A4ED-C0C479A0C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2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827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9047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2100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3922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7507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6644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229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9/5/2022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7586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36056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8246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819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419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98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581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3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5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4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0" r:id="rId3"/>
    <p:sldLayoutId id="2147483741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82" r:id="rId12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2D81D6-6C80-4AD7-8303-A19CA280861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3" y="1065704"/>
            <a:ext cx="24239797" cy="12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23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0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jpeg"/><Relationship Id="rId5" Type="http://schemas.openxmlformats.org/officeDocument/2006/relationships/image" Target="../media/image15.png"/><Relationship Id="rId4" Type="http://schemas.openxmlformats.org/officeDocument/2006/relationships/image" Target="../media/image14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0.png"/><Relationship Id="rId5" Type="http://schemas.openxmlformats.org/officeDocument/2006/relationships/image" Target="../media/image57.jpe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7.jpe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58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3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jpeg"/><Relationship Id="rId5" Type="http://schemas.openxmlformats.org/officeDocument/2006/relationships/image" Target="../media/image63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400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410.png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0.png"/><Relationship Id="rId5" Type="http://schemas.openxmlformats.org/officeDocument/2006/relationships/image" Target="../media/image49.png"/><Relationship Id="rId4" Type="http://schemas.openxmlformats.org/officeDocument/2006/relationships/image" Target="../media/image480.png"/><Relationship Id="rId9" Type="http://schemas.openxmlformats.org/officeDocument/2006/relationships/image" Target="../media/image5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80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40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6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0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Relationship Id="rId9" Type="http://schemas.openxmlformats.org/officeDocument/2006/relationships/image" Target="../media/image7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0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7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0.png"/><Relationship Id="rId7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74.emf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7.png"/><Relationship Id="rId7" Type="http://schemas.openxmlformats.org/officeDocument/2006/relationships/image" Target="../media/image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3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9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0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60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1320.png"/><Relationship Id="rId10" Type="http://schemas.openxmlformats.org/officeDocument/2006/relationships/image" Target="../media/image136.png"/><Relationship Id="rId4" Type="http://schemas.openxmlformats.org/officeDocument/2006/relationships/image" Target="../media/image1310.png"/><Relationship Id="rId9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0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0.png"/><Relationship Id="rId9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8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62.png"/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6.png"/><Relationship Id="rId11" Type="http://schemas.openxmlformats.org/officeDocument/2006/relationships/image" Target="../media/image160.png"/><Relationship Id="rId5" Type="http://schemas.openxmlformats.org/officeDocument/2006/relationships/image" Target="../media/image1550.png"/><Relationship Id="rId10" Type="http://schemas.openxmlformats.org/officeDocument/2006/relationships/image" Target="../media/image159.png"/><Relationship Id="rId4" Type="http://schemas.openxmlformats.org/officeDocument/2006/relationships/image" Target="../media/image76.jpe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3" Type="http://schemas.openxmlformats.org/officeDocument/2006/relationships/image" Target="../media/image1590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20.png"/><Relationship Id="rId5" Type="http://schemas.openxmlformats.org/officeDocument/2006/relationships/image" Target="../media/image1610.png"/><Relationship Id="rId4" Type="http://schemas.openxmlformats.org/officeDocument/2006/relationships/image" Target="../media/image1600.png"/><Relationship Id="rId9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png"/><Relationship Id="rId7" Type="http://schemas.openxmlformats.org/officeDocument/2006/relationships/image" Target="../media/image7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77.emf"/><Relationship Id="rId4" Type="http://schemas.openxmlformats.org/officeDocument/2006/relationships/image" Target="../media/image166.png"/><Relationship Id="rId9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png"/><Relationship Id="rId7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7.png"/><Relationship Id="rId4" Type="http://schemas.openxmlformats.org/officeDocument/2006/relationships/image" Target="../media/image172.png"/><Relationship Id="rId9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1.png"/><Relationship Id="rId7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7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08C62C3-3138-4092-86C2-85A1567C6E78}"/>
              </a:ext>
            </a:extLst>
          </p:cNvPr>
          <p:cNvGrpSpPr/>
          <p:nvPr/>
        </p:nvGrpSpPr>
        <p:grpSpPr>
          <a:xfrm>
            <a:off x="148770" y="1828800"/>
            <a:ext cx="23798723" cy="11742140"/>
            <a:chOff x="1447797" y="1793807"/>
            <a:chExt cx="23798723" cy="11742140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17C9077-2F0E-4830-9CBB-2CF87E745444}"/>
                </a:ext>
              </a:extLst>
            </p:cNvPr>
            <p:cNvGrpSpPr/>
            <p:nvPr/>
          </p:nvGrpSpPr>
          <p:grpSpPr>
            <a:xfrm>
              <a:off x="1447797" y="1793807"/>
              <a:ext cx="23798723" cy="11742140"/>
              <a:chOff x="1447797" y="1793807"/>
              <a:chExt cx="23798723" cy="1174214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85465" y="1797127"/>
                <a:ext cx="23661055" cy="11738820"/>
                <a:chOff x="-3529363" y="3448230"/>
                <a:chExt cx="23661055" cy="11738820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29363" y="3448230"/>
                  <a:ext cx="23661055" cy="11738820"/>
                  <a:chOff x="-3529363" y="3448230"/>
                  <a:chExt cx="23661055" cy="11738820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29363" y="3657264"/>
                    <a:ext cx="23661055" cy="11529786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18000" rIns="36000" bIns="18000" rtlCol="0" anchor="ctr"/>
                  <a:lstStyle/>
                  <a:p>
                    <a:pPr algn="ctr"/>
                    <a:endParaRPr lang="en-US" sz="46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759299" y="3448230"/>
                    <a:ext cx="389080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5400" b="1" cap="all" dirty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4731544" y="1793807"/>
                <a:ext cx="15994855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50021" y="1953929"/>
                <a:ext cx="157168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II</a:t>
                </a:r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 THỨC LƯỢNG TRONG TAM GIÁC</a:t>
                </a:r>
                <a:endParaRPr lang="vi-VN" sz="48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0" tIns="45705" rIns="91410" bIns="45705"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47801" y="5440128"/>
                <a:ext cx="6671156" cy="1078079"/>
                <a:chOff x="7459670" y="7262101"/>
                <a:chExt cx="6671929" cy="107820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092456" y="7262101"/>
                  <a:ext cx="5039143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CÔSIN</a:t>
                  </a: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9670" y="7311861"/>
                  <a:ext cx="1451595" cy="1028444"/>
                  <a:chOff x="7459669" y="7769061"/>
                  <a:chExt cx="1439611" cy="1028444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643550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527680" y="7769061"/>
                    <a:ext cx="1371600" cy="765976"/>
                    <a:chOff x="7527680" y="7769061"/>
                    <a:chExt cx="1371600" cy="765976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847720" y="7449021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958807" y="7827069"/>
                      <a:ext cx="507514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516371" y="6574103"/>
                <a:ext cx="5288491" cy="824626"/>
                <a:chOff x="7528249" y="6284300"/>
                <a:chExt cx="5289107" cy="82472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033507" y="6293319"/>
                  <a:ext cx="3783849" cy="8157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SIN</a:t>
                  </a:r>
                </a:p>
              </p:txBody>
            </p:sp>
            <p:grpSp>
              <p:nvGrpSpPr>
                <p:cNvPr id="78" name="Group 41"/>
                <p:cNvGrpSpPr/>
                <p:nvPr/>
              </p:nvGrpSpPr>
              <p:grpSpPr>
                <a:xfrm>
                  <a:off x="7528249" y="6284300"/>
                  <a:ext cx="1383018" cy="767698"/>
                  <a:chOff x="7527681" y="5303605"/>
                  <a:chExt cx="1371600" cy="767698"/>
                </a:xfrm>
              </p:grpSpPr>
              <p:sp>
                <p:nvSpPr>
                  <p:cNvPr id="79" name="Round Same Side Corner Rectangle 78"/>
                  <p:cNvSpPr/>
                  <p:nvPr/>
                </p:nvSpPr>
                <p:spPr>
                  <a:xfrm rot="5400000">
                    <a:off x="7847721" y="5019743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918127" y="5303605"/>
                    <a:ext cx="507513" cy="7079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oup 74"/>
              <p:cNvGrpSpPr/>
              <p:nvPr/>
            </p:nvGrpSpPr>
            <p:grpSpPr>
              <a:xfrm>
                <a:off x="1447800" y="9053044"/>
                <a:ext cx="13912377" cy="961627"/>
                <a:chOff x="7459670" y="7909810"/>
                <a:chExt cx="13913990" cy="96173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900530" y="7954517"/>
                  <a:ext cx="12473130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CÔNG THỨC TÍNH DIỆN TÍCH TAM GIÁC</a:t>
                  </a:r>
                </a:p>
              </p:txBody>
            </p:sp>
            <p:grpSp>
              <p:nvGrpSpPr>
                <p:cNvPr id="83" name="Group 44"/>
                <p:cNvGrpSpPr/>
                <p:nvPr/>
              </p:nvGrpSpPr>
              <p:grpSpPr>
                <a:xfrm>
                  <a:off x="7459670" y="7909810"/>
                  <a:ext cx="1392615" cy="961739"/>
                  <a:chOff x="7459669" y="5471410"/>
                  <a:chExt cx="1381118" cy="961739"/>
                </a:xfrm>
              </p:grpSpPr>
              <p:sp>
                <p:nvSpPr>
                  <p:cNvPr id="84" name="Isosceles Triangle 44"/>
                  <p:cNvSpPr/>
                  <p:nvPr/>
                </p:nvSpPr>
                <p:spPr>
                  <a:xfrm rot="16200000">
                    <a:off x="7469936" y="6279194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5" name="Group 46"/>
                  <p:cNvGrpSpPr/>
                  <p:nvPr/>
                </p:nvGrpSpPr>
                <p:grpSpPr>
                  <a:xfrm>
                    <a:off x="7469187" y="5471410"/>
                    <a:ext cx="1371600" cy="775707"/>
                    <a:chOff x="7469187" y="5471410"/>
                    <a:chExt cx="1371600" cy="775707"/>
                  </a:xfrm>
                </p:grpSpPr>
                <p:sp>
                  <p:nvSpPr>
                    <p:cNvPr id="86" name="Round Same Side Corner Rectangle 85"/>
                    <p:cNvSpPr/>
                    <p:nvPr/>
                  </p:nvSpPr>
                  <p:spPr>
                    <a:xfrm rot="5400000">
                      <a:off x="7789227" y="519555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7958808" y="5471410"/>
                      <a:ext cx="507513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7" y="7779763"/>
                <a:ext cx="13196489" cy="1024437"/>
                <a:chOff x="7459668" y="6321794"/>
                <a:chExt cx="17061982" cy="102455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561556" y="6321809"/>
                  <a:ext cx="14960094" cy="815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TAM GIÁC VÀ ỨNG DỤNG THỰC TẾ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68" y="6321794"/>
                  <a:ext cx="1876588" cy="1024553"/>
                  <a:chOff x="7459669" y="5341099"/>
                  <a:chExt cx="1861096" cy="1024553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211697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544819" y="5341099"/>
                    <a:ext cx="1775946" cy="788557"/>
                    <a:chOff x="7544819" y="5341099"/>
                    <a:chExt cx="1775946" cy="788557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8038513" y="4847405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8092889" y="5381389"/>
                      <a:ext cx="656098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941417" y="12402773"/>
                <a:ext cx="530915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103" name="Google Shape;122;p14">
              <a:extLst>
                <a:ext uri="{FF2B5EF4-FFF2-40B4-BE49-F238E27FC236}">
                  <a16:creationId xmlns="" xmlns:a16="http://schemas.microsoft.com/office/drawing/2014/main" id="{FAF7E6E7-D68E-4774-9801-54F6529B128E}"/>
                </a:ext>
              </a:extLst>
            </p:cNvPr>
            <p:cNvSpPr/>
            <p:nvPr/>
          </p:nvSpPr>
          <p:spPr>
            <a:xfrm>
              <a:off x="3165290" y="3009806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ĐẠI SỐ  </a:t>
              </a:r>
              <a:endParaRPr sz="6000" dirty="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="" xmlns:a16="http://schemas.microsoft.com/office/drawing/2014/main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9"/>
              <a:chOff x="4902568" y="2922072"/>
              <a:chExt cx="1316269" cy="132339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="" xmlns:a16="http://schemas.microsoft.com/office/drawing/2014/main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="" xmlns:a16="http://schemas.microsoft.com/office/drawing/2014/main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="" xmlns:a16="http://schemas.microsoft.com/office/drawing/2014/main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="" xmlns:a16="http://schemas.microsoft.com/office/drawing/2014/main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9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8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AE93CD5-DF59-40D6-86A3-C22A2276DF2D}"/>
              </a:ext>
            </a:extLst>
          </p:cNvPr>
          <p:cNvGrpSpPr/>
          <p:nvPr/>
        </p:nvGrpSpPr>
        <p:grpSpPr>
          <a:xfrm>
            <a:off x="6112487" y="3208277"/>
            <a:ext cx="17795896" cy="1339979"/>
            <a:chOff x="6112487" y="3208277"/>
            <a:chExt cx="17795896" cy="1339979"/>
          </a:xfrm>
        </p:grpSpPr>
        <p:grpSp>
          <p:nvGrpSpPr>
            <p:cNvPr id="112" name="Group 111">
              <a:extLst>
                <a:ext uri="{FF2B5EF4-FFF2-40B4-BE49-F238E27FC236}">
                  <a16:creationId xmlns="" xmlns:a16="http://schemas.microsoft.com/office/drawing/2014/main" id="{1F6311BF-A4CF-4E55-85D0-0A86514BB33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="" xmlns:a16="http://schemas.microsoft.com/office/drawing/2014/main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="" xmlns:a16="http://schemas.microsoft.com/office/drawing/2014/main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34F8E6D-9818-48E0-9A9E-B9B390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DDB460-CB8B-421C-A224-7CE97E17D46C}"/>
              </a:ext>
            </a:extLst>
          </p:cNvPr>
          <p:cNvSpPr txBox="1"/>
          <p:nvPr/>
        </p:nvSpPr>
        <p:spPr>
          <a:xfrm>
            <a:off x="8271383" y="3439119"/>
            <a:ext cx="11494478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5">
            <a:extLst>
              <a:ext uri="{FF2B5EF4-FFF2-40B4-BE49-F238E27FC236}">
                <a16:creationId xmlns="" xmlns:a16="http://schemas.microsoft.com/office/drawing/2014/main" id="{27F7A6BB-140D-4BDD-8524-4674AF23FC99}"/>
              </a:ext>
            </a:extLst>
          </p:cNvPr>
          <p:cNvSpPr/>
          <p:nvPr/>
        </p:nvSpPr>
        <p:spPr>
          <a:xfrm rot="5400000">
            <a:off x="501012" y="10042645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9EE3911D-5EB0-44F2-ADDB-EE4737CF3D7E}"/>
              </a:ext>
            </a:extLst>
          </p:cNvPr>
          <p:cNvSpPr txBox="1"/>
          <p:nvPr/>
        </p:nvSpPr>
        <p:spPr>
          <a:xfrm>
            <a:off x="668940" y="10324175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94" name="Round Same Side Corner Rectangle 85">
            <a:extLst>
              <a:ext uri="{FF2B5EF4-FFF2-40B4-BE49-F238E27FC236}">
                <a16:creationId xmlns="" xmlns:a16="http://schemas.microsoft.com/office/drawing/2014/main" id="{8510BD55-75D2-432F-8E1B-8B7BE03ECBC3}"/>
              </a:ext>
            </a:extLst>
          </p:cNvPr>
          <p:cNvSpPr/>
          <p:nvPr/>
        </p:nvSpPr>
        <p:spPr>
          <a:xfrm rot="5400000">
            <a:off x="484077" y="11177177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5DECEA38-9372-4738-9A7F-078D4FA5A23B}"/>
              </a:ext>
            </a:extLst>
          </p:cNvPr>
          <p:cNvSpPr txBox="1"/>
          <p:nvPr/>
        </p:nvSpPr>
        <p:spPr>
          <a:xfrm>
            <a:off x="652005" y="11458707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C1557DD1-56C7-4CB9-B967-873E35FA6058}"/>
              </a:ext>
            </a:extLst>
          </p:cNvPr>
          <p:cNvSpPr/>
          <p:nvPr/>
        </p:nvSpPr>
        <p:spPr>
          <a:xfrm>
            <a:off x="1606398" y="10301143"/>
            <a:ext cx="283122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7CB2E3EC-097D-421C-90FC-12E5943BC7BF}"/>
              </a:ext>
            </a:extLst>
          </p:cNvPr>
          <p:cNvSpPr/>
          <p:nvPr/>
        </p:nvSpPr>
        <p:spPr>
          <a:xfrm>
            <a:off x="1691064" y="11435667"/>
            <a:ext cx="7378943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 animBg="1"/>
      <p:bldP spid="95" grpId="0"/>
      <p:bldP spid="97" grpId="0"/>
      <p:bldP spid="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4600" b="1" dirty="0"/>
                  <a:t>Cho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6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600" b="1" dirty="0"/>
                  <a:t> và</a:t>
                </a:r>
              </a:p>
              <a:p>
                <a:pPr marL="0" indent="0">
                  <a:buNone/>
                </a:pP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4600" b="1" dirty="0"/>
                  <a:t>. </a:t>
                </a:r>
                <a:r>
                  <a:rPr lang="en-US" sz="4600" b="1" dirty="0" err="1"/>
                  <a:t>Tính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độ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dài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cạnh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600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sz="1400" b="1" dirty="0"/>
              </a:p>
              <a:p>
                <a:r>
                  <a:rPr lang="en-US" sz="4600" b="1" dirty="0" err="1"/>
                  <a:t>Giải</a:t>
                </a:r>
                <a:r>
                  <a:rPr lang="en-US" sz="4600" b="1" dirty="0"/>
                  <a:t> (H.3.9)</a:t>
                </a:r>
              </a:p>
              <a:p>
                <a:r>
                  <a:rPr lang="en-US" sz="4600" b="1" dirty="0" err="1"/>
                  <a:t>Áp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dụng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Định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lí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côsin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cho</a:t>
                </a:r>
                <a:r>
                  <a:rPr lang="en-US" sz="4600" b="1" dirty="0"/>
                  <a:t>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, ta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600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46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4600" b="1" dirty="0"/>
                  <a:t>           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6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6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6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𝟏𝟐𝟗</m:t>
                    </m:r>
                  </m:oMath>
                </a14:m>
                <a:r>
                  <a:rPr lang="en-US" sz="4600" b="1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blipFill>
                <a:blip r:embed="rId5"/>
                <a:stretch>
                  <a:fillRect l="-2160" r="-200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		   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blipFill>
                <a:blip r:embed="rId6"/>
                <a:stretch>
                  <a:fillRect l="-2324" t="-186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3010701" cy="1018479"/>
            <a:chOff x="22440" y="16831"/>
            <a:chExt cx="913236" cy="26139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747568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220353" y="2673537"/>
            <a:ext cx="4648200" cy="780864"/>
            <a:chOff x="22440" y="44437"/>
            <a:chExt cx="1046652" cy="181419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=""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=""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926633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Khám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creen Recording 1">
            <a:hlinkClick r:id="" action="ppaction://media"/>
            <a:extLst>
              <a:ext uri="{FF2B5EF4-FFF2-40B4-BE49-F238E27FC236}">
                <a16:creationId xmlns="" xmlns:a16="http://schemas.microsoft.com/office/drawing/2014/main" id="{DF1FBC87-6011-8E8B-B622-4654D1CFE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6362" y="5334000"/>
            <a:ext cx="8720638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241DF84-8290-7B7E-D405-A17368E68C4A}"/>
                  </a:ext>
                </a:extLst>
              </p:cNvPr>
              <p:cNvSpPr txBox="1"/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blipFill>
                <a:blip r:embed="rId8"/>
                <a:stretch>
                  <a:fillRect t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3E1AE7CA-8162-1DCB-6320-16F4165CB375}"/>
                  </a:ext>
                </a:extLst>
              </p:cNvPr>
              <p:cNvSpPr txBox="1"/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𝟏𝟐𝟗</m:t>
                        </m:r>
                      </m:e>
                    </m:rad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blipFill>
                <a:blip r:embed="rId9"/>
                <a:stretch>
                  <a:fillRect l="-4176" t="-5970" b="-3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874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Cho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cạnh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func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endPara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𝟖𝟗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𝟒𝟎</m:t>
                      </m:r>
                      <m:rad>
                        <m:radPr>
                          <m:degHide m:val="on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𝟖𝟗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  <m:rad>
                          <m:radPr>
                            <m:degHide m:val="on"/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rad>
                      </m:e>
                    </m:ra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30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𝟐𝟔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′′</m:t>
                        </m:r>
                      </m:sup>
                    </m:sSup>
                  </m:oMath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𝟓𝟎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𝟑𝟑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𝟏𝟕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′′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Vẽ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sau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độ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dài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cạnh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số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góc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và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kiểm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tính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đắn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tại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đỉnh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đối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với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4"/>
                <a:stretch>
                  <a:fillRect l="-17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4340182" cy="1018479"/>
            <a:chOff x="22440" y="16831"/>
            <a:chExt cx="857758" cy="26139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692090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1.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420600" y="4249447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=""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=""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7512E76-D471-25DF-E715-F6568A40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6618201"/>
            <a:ext cx="11272635" cy="6048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672F328E-E086-4BCB-0778-37F9C0AEC3D9}"/>
                  </a:ext>
                </a:extLst>
              </p:cNvPr>
              <p:cNvSpPr txBox="1"/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uncPr>
                        <m:fNam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𝒂𝒄</m:t>
                          </m:r>
                        </m:den>
                      </m:f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𝟎𝟐𝟎𝟐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63D778-F10A-FD27-D94B-0A09AE03BC2F}"/>
              </a:ext>
            </a:extLst>
          </p:cNvPr>
          <p:cNvSpPr txBox="1"/>
          <p:nvPr/>
        </p:nvSpPr>
        <p:spPr>
          <a:xfrm>
            <a:off x="15849600" y="9601200"/>
            <a:ext cx="533400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8" y="2743200"/>
            <a:ext cx="12815245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3289310" y="2743200"/>
            <a:ext cx="1077447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320219" y="2743200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=""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=""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=""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=""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D780D82-8BF2-DBB6-3108-58FFC3D25BEF}"/>
                  </a:ext>
                </a:extLst>
              </p:cNvPr>
              <p:cNvSpPr txBox="1"/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Vẽ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dài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cạnh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số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góc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và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kiểm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tính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đắn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Định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lí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côsin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tại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đỉnh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với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blipFill>
                <a:blip r:embed="rId3"/>
                <a:stretch>
                  <a:fillRect l="-1964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EFAF70BF-80D1-16C0-1F17-6F6D0ABC612F}"/>
                  </a:ext>
                </a:extLst>
              </p:cNvPr>
              <p:cNvSpPr txBox="1"/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𝑨𝑪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𝟖𝟗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</m:func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r>
                  <a:rPr lang="en-US" sz="4200" b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200" b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blipFill>
                <a:blip r:embed="rId4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F0D0D386-602B-C9CC-B33A-790D78816191}"/>
                  </a:ext>
                </a:extLst>
              </p:cNvPr>
              <p:cNvSpPr txBox="1"/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𝟖𝟓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𝟐𝟔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xấp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xỉ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blipFill>
                <a:blip r:embed="rId5"/>
                <a:stretch>
                  <a:fillRect b="-8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C6E707E-EA11-4075-579A-D695538B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167" y="6313761"/>
            <a:ext cx="8769833" cy="4705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A936ED-9286-EA97-B1F5-257C0B67EDB9}"/>
              </a:ext>
            </a:extLst>
          </p:cNvPr>
          <p:cNvSpPr txBox="1"/>
          <p:nvPr/>
        </p:nvSpPr>
        <p:spPr>
          <a:xfrm>
            <a:off x="4495800" y="8610600"/>
            <a:ext cx="282528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172964" y="2743200"/>
            <a:ext cx="11890818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FD1A26E-1A62-4A6D-BF8F-E7C53EA357C0}"/>
              </a:ext>
            </a:extLst>
          </p:cNvPr>
          <p:cNvGrpSpPr/>
          <p:nvPr/>
        </p:nvGrpSpPr>
        <p:grpSpPr>
          <a:xfrm>
            <a:off x="320219" y="2829083"/>
            <a:ext cx="4781380" cy="1209517"/>
            <a:chOff x="22440" y="45826"/>
            <a:chExt cx="1297409" cy="265814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382B122-E2D9-4F35-BAE4-ADCDEFFDB72F}"/>
                </a:ext>
              </a:extLst>
            </p:cNvPr>
            <p:cNvGrpSpPr/>
            <p:nvPr/>
          </p:nvGrpSpPr>
          <p:grpSpPr>
            <a:xfrm>
              <a:off x="22440" y="59288"/>
              <a:ext cx="1105787" cy="158481"/>
              <a:chOff x="31572" y="60276"/>
              <a:chExt cx="1555862" cy="196127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="" xmlns:a16="http://schemas.microsoft.com/office/drawing/2014/main" id="{FC05AA50-3857-4263-85A5-3294CC569BF1}"/>
                  </a:ext>
                </a:extLst>
              </p:cNvPr>
              <p:cNvSpPr/>
              <p:nvPr/>
            </p:nvSpPr>
            <p:spPr>
              <a:xfrm>
                <a:off x="204445" y="61808"/>
                <a:ext cx="1382989" cy="194025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="" xmlns:a16="http://schemas.microsoft.com/office/drawing/2014/main" id="{077B76CA-8316-4937-9C05-7130070B5043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="" xmlns:a16="http://schemas.microsoft.com/office/drawing/2014/main" id="{12E201EC-25D6-4AA0-8863-44B23897E023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56">
              <a:extLst>
                <a:ext uri="{FF2B5EF4-FFF2-40B4-BE49-F238E27FC236}">
                  <a16:creationId xmlns="" xmlns:a16="http://schemas.microsoft.com/office/drawing/2014/main" id="{13B442FB-5D8F-4244-8376-9EDFCCEA69DD}"/>
                </a:ext>
              </a:extLst>
            </p:cNvPr>
            <p:cNvSpPr txBox="1"/>
            <p:nvPr/>
          </p:nvSpPr>
          <p:spPr>
            <a:xfrm>
              <a:off x="211532" y="45826"/>
              <a:ext cx="1108317" cy="26581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6A5DFFF-3BFD-AB9C-A575-FC7557676A95}"/>
              </a:ext>
            </a:extLst>
          </p:cNvPr>
          <p:cNvSpPr txBox="1"/>
          <p:nvPr/>
        </p:nvSpPr>
        <p:spPr>
          <a:xfrm>
            <a:off x="357433" y="3758363"/>
            <a:ext cx="1168216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côsin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khoảng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HĐ1b.</a:t>
            </a:r>
          </a:p>
        </p:txBody>
      </p:sp>
      <p:pic>
        <p:nvPicPr>
          <p:cNvPr id="2050" name="Picture 233">
            <a:extLst>
              <a:ext uri="{FF2B5EF4-FFF2-40B4-BE49-F238E27FC236}">
                <a16:creationId xmlns="" xmlns:a16="http://schemas.microsoft.com/office/drawing/2014/main" id="{50076859-F00B-C126-F83C-7F1A1E13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249" y="5238983"/>
            <a:ext cx="8915400" cy="51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6A2C5B3-BF2A-D83A-FE89-60EEEF58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7" y="5053763"/>
            <a:ext cx="22910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5ED60D4-F9E2-3182-36F6-0B79015D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36" y="553558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9C14CDF-CB72-F8C2-2A2D-E0A9FB64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2" y="10601537"/>
            <a:ext cx="1151725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 xuất phát từ cảng Vân Phong, đi theo thướng Đông với vận tốc 20km/h. Sau khi đi 1 giờ, tàu chuyển sang hướng đông nam rồi giữ nguyên vận tốc.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5">
                <a:extLst>
                  <a:ext uri="{FF2B5EF4-FFF2-40B4-BE49-F238E27FC236}">
                    <a16:creationId xmlns="" xmlns:a16="http://schemas.microsoft.com/office/drawing/2014/main" id="{7950F2FB-AF3A-B1B3-6D14-F8B77F225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sử sau 1,5 giờ tàu ở vị trí điểm B.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OA=20km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quảng đường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AB=10km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 cách giữa tàu và cảng Vân Phong chính là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OB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 khác,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𝑶𝑨𝑩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(do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OAB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alt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𝑶𝑨𝑩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b="1" i="1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r>
                  <a:rPr lang="en-US" b="1" dirty="0"/>
                  <a:t/>
                </a:r>
                <a:br>
                  <a:rPr lang="en-US" b="1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𝟕𝟖𝟐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Phong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xấp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xỉ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27,98km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blipFill>
                <a:blip r:embed="rId4"/>
                <a:stretch>
                  <a:fillRect l="-1756" t="-598" b="-2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085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mỗi</a:t>
                </a:r>
                <a:r>
                  <a:rPr lang="en-US" b="1" dirty="0"/>
                  <a:t> </a:t>
                </a:r>
                <a:r>
                  <a:rPr lang="en-US" b="1" dirty="0" err="1"/>
                  <a:t>hình</a:t>
                </a:r>
                <a:r>
                  <a:rPr lang="en-US" b="1" dirty="0"/>
                  <a:t> </a:t>
                </a:r>
                <a:r>
                  <a:rPr lang="en-US" b="1" dirty="0" err="1"/>
                  <a:t>dưới</a:t>
                </a:r>
                <a:r>
                  <a:rPr lang="en-US" b="1" dirty="0"/>
                  <a:t> </a:t>
                </a:r>
                <a:r>
                  <a:rPr lang="en-US" b="1" dirty="0" err="1"/>
                  <a:t>đây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blipFill>
                <a:blip r:embed="rId5"/>
                <a:stretch>
                  <a:fillRect l="-18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4014630" y="1600201"/>
            <a:ext cx="10049151" cy="11903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298953" y="2538894"/>
            <a:ext cx="2462639" cy="1018479"/>
            <a:chOff x="22440" y="31731"/>
            <a:chExt cx="664573" cy="26139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610119" cy="159855"/>
              <a:chOff x="31572" y="60276"/>
              <a:chExt cx="85844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68543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99859" y="31731"/>
              <a:ext cx="487154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HĐ3.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=""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="" xmlns:a16="http://schemas.microsoft.com/office/drawing/2014/main" val="3998227325"/>
                        </a:ext>
                      </a:extLst>
                    </a:gridCol>
                  </a:tblGrid>
                  <a:tr h="16129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Định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lí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sin.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Trong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tam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 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2092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4" t="-7849" r="-254" b="-5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Screen Recording 1">
            <a:hlinkClick r:id="" action="ppaction://media"/>
            <a:extLst>
              <a:ext uri="{FF2B5EF4-FFF2-40B4-BE49-F238E27FC236}">
                <a16:creationId xmlns="" xmlns:a16="http://schemas.microsoft.com/office/drawing/2014/main" id="{C01DF41B-3059-2855-A3DC-8388CDBA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856" y="6324600"/>
            <a:ext cx="12481144" cy="708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49BFBA98-2221-C389-1465-32CE918EEAE7}"/>
                  </a:ext>
                </a:extLst>
              </p:cNvPr>
              <p:cNvSpPr txBox="1"/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𝑩𝑴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a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fr-FR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chắn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b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ABMC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blipFill>
                <a:blip r:embed="rId8"/>
                <a:stretch>
                  <a:fillRect t="-1482" b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9586" y="1779219"/>
            <a:ext cx="46482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8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9" grpId="0" animBg="1"/>
      <p:bldP spid="7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số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 H.3.11) </a:t>
                </a:r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sin, 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𝟐𝟒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6"/>
                <a:stretch>
                  <a:fillRect l="-214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77007"/>
            <a:ext cx="3084873" cy="1018479"/>
            <a:chOff x="22440" y="31731"/>
            <a:chExt cx="609669" cy="26139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06801" cy="160779"/>
              <a:chOff x="31572" y="57432"/>
              <a:chExt cx="853779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84802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31731"/>
              <a:ext cx="444001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2.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4">
            <a:hlinkClick r:id="" action="ppaction://media"/>
            <a:extLst>
              <a:ext uri="{FF2B5EF4-FFF2-40B4-BE49-F238E27FC236}">
                <a16:creationId xmlns="" xmlns:a16="http://schemas.microsoft.com/office/drawing/2014/main" id="{4187B581-D5BD-E65D-3668-0E63D415B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334000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2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Tính</a:t>
                </a:r>
                <a:r>
                  <a:rPr lang="en-US" b="1" dirty="0"/>
                  <a:t> số </a:t>
                </a:r>
                <a:r>
                  <a:rPr lang="en-US" b="1" dirty="0" err="1"/>
                  <a:t>đo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, </a:t>
                </a:r>
                <a:r>
                  <a:rPr lang="en-US" b="1" dirty="0" err="1"/>
                  <a:t>bán</a:t>
                </a:r>
                <a:r>
                  <a:rPr lang="en-US" b="1" dirty="0"/>
                  <a:t> </a:t>
                </a:r>
                <a:r>
                  <a:rPr lang="en-US" b="1" dirty="0" err="1"/>
                  <a:t>kính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ngoại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và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còn</a:t>
                </a:r>
                <a:r>
                  <a:rPr lang="en-US" b="1" dirty="0"/>
                  <a:t> </a:t>
                </a:r>
                <a:r>
                  <a:rPr lang="en-US" b="1" dirty="0" err="1"/>
                  <a:t>lại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</a:t>
                </a:r>
              </a:p>
              <a:p>
                <a:pPr marL="0" indent="0" algn="ctr">
                  <a:buNone/>
                </a:pPr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ta </a:t>
                </a:r>
                <a:r>
                  <a:rPr lang="en-US" b="1" dirty="0" err="1"/>
                  <a:t>có</a:t>
                </a:r>
                <a:r>
                  <a:rPr lang="en-US" b="1" dirty="0"/>
                  <a:t>: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i="1" dirty="0"/>
              </a:p>
              <a:p>
                <a:pPr marL="0" indent="0"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23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32890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32173"/>
            <a:ext cx="4322215" cy="782181"/>
            <a:chOff x="22440" y="20224"/>
            <a:chExt cx="991272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91272" cy="160779"/>
              <a:chOff x="31572" y="57432"/>
              <a:chExt cx="1394736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225759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78379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2.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D048E84C-37CC-7A66-5921-0A02F4ECDC86}"/>
                  </a:ext>
                </a:extLst>
              </p:cNvPr>
              <p:cNvSpPr txBox="1"/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3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43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𝒔𝒊𝒏</m:t>
                                  </m:r>
                                </m:fName>
                                <m: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</m:func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≃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𝟔𝟐</m:t>
                              </m:r>
                            </m:e>
                            <m:e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0"/>
            <a:ext cx="23164800" cy="2311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  <a:p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và 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số </a:t>
            </a:r>
            <a:r>
              <a:rPr lang="en-US" b="1" dirty="0" err="1"/>
              <a:t>yếu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gọi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en-US" b="1" dirty="0"/>
                  <a:t> và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Giải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r>
                  <a:rPr lang="en-US" b="1" dirty="0"/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blipFill>
                <a:blip r:embed="rId6"/>
                <a:stretch>
                  <a:fillRect l="-2148" t="-219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34392" y="4305301"/>
            <a:ext cx="3097209" cy="782181"/>
            <a:chOff x="22440" y="20224"/>
            <a:chExt cx="710325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71520" cy="160779"/>
              <a:chOff x="31572" y="57432"/>
              <a:chExt cx="94484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77586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551424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19">
            <a:hlinkClick r:id="" action="ppaction://media"/>
            <a:extLst>
              <a:ext uri="{FF2B5EF4-FFF2-40B4-BE49-F238E27FC236}">
                <a16:creationId xmlns="" xmlns:a16="http://schemas.microsoft.com/office/drawing/2014/main" id="{9A35C233-52BF-AC3F-2DE0-1A49E089B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6981718"/>
            <a:ext cx="11620499" cy="6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𝟐𝟖𝟗𝟖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𝒔𝒊𝒏𝑩</m:t>
                        </m:r>
                      </m:den>
                    </m:f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blipFill>
                <a:blip r:embed="rId3"/>
                <a:stretch>
                  <a:fillRect l="-2083" r="-137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𝟓𝟗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.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sz="5400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ý.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sin và </a:t>
                </a:r>
                <a:r>
                  <a:rPr lang="en-US" b="1" dirty="0" err="1"/>
                  <a:t>sử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máy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cầm</a:t>
                </a:r>
                <a:r>
                  <a:rPr lang="en-US" b="1" dirty="0"/>
                  <a:t> </a:t>
                </a:r>
                <a:r>
                  <a:rPr lang="en-US" b="1" dirty="0" err="1"/>
                  <a:t>tay</a:t>
                </a:r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(</a:t>
                </a:r>
                <a:r>
                  <a:rPr lang="en-US" b="1" dirty="0" err="1"/>
                  <a:t>gần</a:t>
                </a:r>
                <a:r>
                  <a:rPr lang="en-US" b="1" dirty="0"/>
                  <a:t> </a:t>
                </a:r>
                <a:r>
                  <a:rPr lang="en-US" b="1" dirty="0" err="1"/>
                  <a:t>đúng</a:t>
                </a:r>
                <a:r>
                  <a:rPr lang="en-US" b="1" dirty="0"/>
                  <a:t>)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sau</a:t>
                </a:r>
                <a:r>
                  <a:rPr lang="en-US" b="1" dirty="0"/>
                  <a:t>: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góc</a:t>
                </a:r>
                <a:r>
                  <a:rPr lang="en-US" b="1" dirty="0"/>
                  <a:t> xen </a:t>
                </a:r>
                <a:r>
                  <a:rPr lang="en-US" b="1" dirty="0" err="1"/>
                  <a:t>giữa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ba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kề</a:t>
                </a:r>
                <a:r>
                  <a:rPr lang="en-US" b="1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4"/>
                <a:stretch>
                  <a:fillRect l="-2514" r="-1676" b="-39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4171952" cy="782181"/>
            <a:chOff x="22440" y="20224"/>
            <a:chExt cx="909715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09715" cy="160779"/>
              <a:chOff x="31572" y="57432"/>
              <a:chExt cx="127998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11100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76532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8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819400"/>
            <a:ext cx="11987308" cy="10683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huống</a:t>
            </a:r>
            <a:r>
              <a:rPr lang="en-US" b="1" i="1" dirty="0"/>
              <a:t> </a:t>
            </a:r>
            <a:r>
              <a:rPr lang="en-US" b="1" i="1" dirty="0" err="1"/>
              <a:t>mở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dirty="0"/>
              <a:t>,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bước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, ta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hồ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(H.3.12):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1.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, </a:t>
            </a:r>
            <a:r>
              <a:rPr lang="en-US" b="1" dirty="0" err="1"/>
              <a:t>đặt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yại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và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B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AB.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2.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và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B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gpcs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3.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B,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A và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 err="1">
                    <a:solidFill>
                      <a:srgbClr val="FF0000"/>
                    </a:solidFill>
                  </a:rPr>
                  <a:t>Bước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 4.</a:t>
                </a:r>
                <a:r>
                  <a:rPr lang="en-US" b="1" dirty="0"/>
                  <a:t> </a:t>
                </a:r>
                <a:r>
                  <a:rPr lang="en-US" b="1" dirty="0" err="1"/>
                  <a:t>Gọi</a:t>
                </a:r>
                <a:r>
                  <a:rPr lang="en-US" b="1" dirty="0"/>
                  <a:t> C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vị</a:t>
                </a:r>
                <a:r>
                  <a:rPr lang="en-US" b="1" dirty="0"/>
                  <a:t> </a:t>
                </a:r>
                <a:r>
                  <a:rPr lang="en-US" b="1" dirty="0" err="1"/>
                  <a:t>trí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Tháp</a:t>
                </a:r>
                <a:r>
                  <a:rPr lang="en-US" b="1" dirty="0"/>
                  <a:t> </a:t>
                </a:r>
                <a:r>
                  <a:rPr lang="en-US" b="1" dirty="0" err="1"/>
                  <a:t>Rùa</a:t>
                </a:r>
                <a:r>
                  <a:rPr lang="en-US" b="1" dirty="0"/>
                  <a:t>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để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3"/>
                <a:stretch>
                  <a:fillRect l="-2148" t="-18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3181349" cy="782181"/>
            <a:chOff x="22440" y="20224"/>
            <a:chExt cx="693709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93709" cy="160779"/>
              <a:chOff x="31572" y="57432"/>
              <a:chExt cx="97606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0708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49946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62">
            <a:extLst>
              <a:ext uri="{FF2B5EF4-FFF2-40B4-BE49-F238E27FC236}">
                <a16:creationId xmlns="" xmlns:a16="http://schemas.microsoft.com/office/drawing/2014/main" id="{031DDCC8-1139-46ED-AAAB-2D118F65E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7290" y="4876800"/>
            <a:ext cx="10907110" cy="83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2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A29001-3C10-4FEF-981D-E260279A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05000"/>
            <a:ext cx="15849600" cy="8509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6A0871-71B1-40A3-B27C-9D619C7955C5}"/>
              </a:ext>
            </a:extLst>
          </p:cNvPr>
          <p:cNvSpPr txBox="1"/>
          <p:nvPr/>
        </p:nvSpPr>
        <p:spPr>
          <a:xfrm>
            <a:off x="6409267" y="11506200"/>
            <a:ext cx="17974733" cy="81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704560A4-ADF1-4AA4-A3CD-521342EAE3DF}"/>
              </a:ext>
            </a:extLst>
          </p:cNvPr>
          <p:cNvSpPr/>
          <p:nvPr/>
        </p:nvSpPr>
        <p:spPr>
          <a:xfrm>
            <a:off x="304800" y="1600200"/>
            <a:ext cx="7924800" cy="11339302"/>
          </a:xfrm>
          <a:prstGeom prst="cloudCallout">
            <a:avLst>
              <a:gd name="adj1" fmla="val -48261"/>
              <a:gd name="adj2" fmla="val 5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9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2255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r>
              <a:rPr lang="en-US" b="1" dirty="0"/>
              <a:t>Ta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và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</a:t>
            </a:r>
            <a:r>
              <a:rPr lang="en-US" b="1" dirty="0" err="1"/>
              <a:t>đáy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.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</a:t>
            </a:r>
            <a:r>
              <a:rPr lang="en-US" b="1" dirty="0" err="1"/>
              <a:t>công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hay </a:t>
            </a:r>
            <a:r>
              <a:rPr lang="en-US" b="1" dirty="0" err="1"/>
              <a:t>không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tâm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nội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 </a:t>
                </a:r>
              </a:p>
              <a:p>
                <a:endParaRPr lang="en-US" b="1" i="1" dirty="0"/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Nêu</a:t>
                </a:r>
                <a:r>
                  <a:rPr lang="en-US" b="1" dirty="0"/>
                  <a:t> </a:t>
                </a:r>
                <a:r>
                  <a:rPr lang="en-US" b="1" dirty="0" err="1"/>
                  <a:t>mối</a:t>
                </a:r>
                <a:r>
                  <a:rPr lang="en-US" b="1" dirty="0"/>
                  <a:t> </a:t>
                </a:r>
                <a:r>
                  <a:rPr lang="en-US" b="1" dirty="0" err="1"/>
                  <a:t>liên</a:t>
                </a:r>
                <a:r>
                  <a:rPr lang="en-US" b="1" dirty="0"/>
                  <a:t> </a:t>
                </a:r>
                <a:r>
                  <a:rPr lang="en-US" b="1" dirty="0" err="1"/>
                  <a:t>hệ</a:t>
                </a:r>
                <a:r>
                  <a:rPr lang="en-US" b="1" dirty="0"/>
                  <a:t> </a:t>
                </a:r>
                <a:r>
                  <a:rPr lang="en-US" b="1" dirty="0" err="1"/>
                  <a:t>giữa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:r>
                  <a:rPr lang="en-US" b="1" dirty="0" err="1"/>
                  <a:t>các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𝑰𝑩𝑪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𝑰𝑪𝑨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𝑰𝑨𝑩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4334242"/>
            <a:ext cx="11630891" cy="9159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111469" y="4334242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=""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="" xmlns:a16="http://schemas.microsoft.com/office/drawing/2014/main" val="3766786674"/>
                        </a:ext>
                      </a:extLst>
                    </a:gridCol>
                  </a:tblGrid>
                  <a:tr h="123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𝑝𝑟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909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6" t="-6688" r="-265" b="-2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Screen Recording 44">
            <a:hlinkClick r:id="" action="ppaction://media"/>
            <a:extLst>
              <a:ext uri="{FF2B5EF4-FFF2-40B4-BE49-F238E27FC236}">
                <a16:creationId xmlns="" xmlns:a16="http://schemas.microsoft.com/office/drawing/2014/main" id="{D06EC772-6DBF-9F02-A805-30413FDC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1" t="14894" r="7354" b="3782"/>
          <a:stretch/>
        </p:blipFill>
        <p:spPr>
          <a:xfrm>
            <a:off x="7315200" y="6096000"/>
            <a:ext cx="472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cao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/>
                  <a:t>.</a:t>
                </a:r>
                <a:endParaRPr lang="en-US" b="1" i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Biểu</a:t>
                </a:r>
                <a:r>
                  <a:rPr lang="en-US" b="1" dirty="0"/>
                  <a:t> </a:t>
                </a:r>
                <a:r>
                  <a:rPr lang="en-US" b="1" dirty="0" err="1"/>
                  <a:t>thị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b="1" dirty="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,​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.</a:t>
                </a:r>
              </a:p>
              <a:p>
                <a:endParaRPr lang="en-US" b="1" i="1" dirty="0"/>
              </a:p>
              <a:p>
                <a:pPr lvl="0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2819400"/>
            <a:ext cx="11630891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19400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=""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="" xmlns:a16="http://schemas.microsoft.com/office/drawing/2014/main" val="3556034665"/>
                        </a:ext>
                      </a:extLst>
                    </a:gridCol>
                  </a:tblGrid>
                  <a:tr h="125730">
                    <a:tc>
                      <a:txBody>
                        <a:bodyPr/>
                        <a:lstStyle/>
                        <a:p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𝑨</m:t>
                                    </m:r>
                                  </m:e>
                                </m:func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𝒔𝒊𝒏𝑩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</m:e>
                                </m:func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𝒂𝒃𝒔𝒊𝒏𝑪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4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2192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4" t="-6094" r="-214" b="-1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Screen Recording 66">
            <a:hlinkClick r:id="" action="ppaction://media"/>
            <a:extLst>
              <a:ext uri="{FF2B5EF4-FFF2-40B4-BE49-F238E27FC236}">
                <a16:creationId xmlns="" xmlns:a16="http://schemas.microsoft.com/office/drawing/2014/main" id="{C040C002-719E-CA07-57A8-336DE2C84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7467600"/>
            <a:ext cx="10896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3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endParaRPr lang="en-US" b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Giải</a:t>
                </a:r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6"/>
                <a:stretch>
                  <a:fillRect l="-2094" r="-19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400" y="2848428"/>
            <a:ext cx="3657600" cy="782181"/>
            <a:chOff x="22440" y="2767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363AB98-7556-4756-94C7-CB2F7E0315CD}"/>
              </a:ext>
            </a:extLst>
          </p:cNvPr>
          <p:cNvGrpSpPr/>
          <p:nvPr/>
        </p:nvGrpSpPr>
        <p:grpSpPr>
          <a:xfrm>
            <a:off x="12647645" y="2865682"/>
            <a:ext cx="4642502" cy="782181"/>
            <a:chOff x="22440" y="27674"/>
            <a:chExt cx="704698" cy="200751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BEE54922-CC51-4DE7-82E0-E28B70C7D232}"/>
                </a:ext>
              </a:extLst>
            </p:cNvPr>
            <p:cNvGrpSpPr/>
            <p:nvPr/>
          </p:nvGrpSpPr>
          <p:grpSpPr>
            <a:xfrm>
              <a:off x="22440" y="56989"/>
              <a:ext cx="704698" cy="160779"/>
              <a:chOff x="31572" y="57432"/>
              <a:chExt cx="991522" cy="198971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="" xmlns:a16="http://schemas.microsoft.com/office/drawing/2014/main" id="{A2D9B891-3DE2-461A-A057-FC13FAE3DDF9}"/>
                  </a:ext>
                </a:extLst>
              </p:cNvPr>
              <p:cNvSpPr/>
              <p:nvPr/>
            </p:nvSpPr>
            <p:spPr>
              <a:xfrm>
                <a:off x="200549" y="57432"/>
                <a:ext cx="82254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="" xmlns:a16="http://schemas.microsoft.com/office/drawing/2014/main" id="{AA7AC7B4-0785-45E3-9501-4BFEF6E6D56F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="" xmlns:a16="http://schemas.microsoft.com/office/drawing/2014/main" id="{B057CB17-14BA-4FEC-B092-4F13D0EF6F56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TextBox 56">
              <a:extLst>
                <a:ext uri="{FF2B5EF4-FFF2-40B4-BE49-F238E27FC236}">
                  <a16:creationId xmlns="" xmlns:a16="http://schemas.microsoft.com/office/drawing/2014/main" id="{5D633E74-B19E-4DEE-B0B5-55605DB8D0CD}"/>
                </a:ext>
              </a:extLst>
            </p:cNvPr>
            <p:cNvSpPr txBox="1"/>
            <p:nvPr/>
          </p:nvSpPr>
          <p:spPr>
            <a:xfrm>
              <a:off x="188865" y="27674"/>
              <a:ext cx="538273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Screen Recording 1">
            <a:hlinkClick r:id="" action="ppaction://media"/>
            <a:extLst>
              <a:ext uri="{FF2B5EF4-FFF2-40B4-BE49-F238E27FC236}">
                <a16:creationId xmlns="" xmlns:a16="http://schemas.microsoft.com/office/drawing/2014/main" id="{C953CA9E-DC6D-C75B-24E3-B450C4E70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5248558"/>
            <a:ext cx="8229599" cy="28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10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  <a:endParaRPr lang="en-US" b="1" i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3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/>
                  <a:t>Chú ý.</a:t>
                </a:r>
                <a:r>
                  <a:rPr lang="en-US" b="1" dirty="0"/>
                  <a:t>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nên</a:t>
                </a:r>
                <a:r>
                  <a:rPr lang="en-US" b="1" dirty="0"/>
                  <a:t>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/>
                </a:r>
                <a:br>
                  <a:rPr lang="en-US" b="1" dirty="0"/>
                </a:br>
                <a:r>
                  <a:rPr lang="en-US" b="1" dirty="0"/>
                  <a:t>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 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đã</a:t>
                </a:r>
                <a:r>
                  <a:rPr lang="en-US" b="1" dirty="0"/>
                  <a:t>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Liệu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hay </a:t>
                </a:r>
                <a:r>
                  <a:rPr lang="en-US" b="1" dirty="0" err="1"/>
                  <a:t>không</a:t>
                </a:r>
                <a:r>
                  <a:rPr lang="en-US" b="1" dirty="0"/>
                  <a:t>?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4"/>
                <a:stretch>
                  <a:fillRect l="-2094" t="-102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48428"/>
            <a:ext cx="4760084" cy="782181"/>
            <a:chOff x="22440" y="27674"/>
            <a:chExt cx="722546" cy="200751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=""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=""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=""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=""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=""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="" xmlns:a16="http://schemas.microsoft.com/office/drawing/2014/main" val="404200078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2860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𝒂𝒃𝒄</m:t>
                                  </m:r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1994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" t="-7903" r="-307" b="-69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12725400" y="7234317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=""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=""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=""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=""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648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4. CÔNG THỨC TÍNH DIỆN TÍCH TAM GIÁC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blipFill>
                <a:blip r:embed="rId3"/>
                <a:stretch>
                  <a:fillRect l="-2284" r="-6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1316929" y="2819400"/>
            <a:ext cx="12793979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278408" y="2819400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=""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=""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=""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=""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=""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9073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="" xmlns:a16="http://schemas.microsoft.com/office/drawing/2014/main" val="31110744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Heron. 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18637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6" t="-6515" r="-213" b="-15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0C11778D-25E0-D662-FC00-AF1A04F1D5F2}"/>
                  </a:ext>
                </a:extLst>
              </p:cNvPr>
              <p:cNvSpPr txBox="1"/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r>
                  <a:rPr lang="en-US" sz="4800" b="1" i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US" sz="4800" b="1" i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blipFill>
                <a:blip r:embed="rId5"/>
                <a:stretch>
                  <a:fillRect t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B5216F65-A3B0-12D9-CE31-565B20BA776A}"/>
                  </a:ext>
                </a:extLst>
              </p:cNvPr>
              <p:cNvSpPr txBox="1"/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r>
                  <a:rPr lang="en-US" sz="480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US" sz="480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blipFill>
                <a:blip r:embed="rId6"/>
                <a:stretch>
                  <a:fillRect r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1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5987" y="2030369"/>
                <a:ext cx="23164800" cy="21606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                 Cho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𝐀𝐁𝐂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	a)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𝐬𝐢𝐧</m:t>
                        </m:r>
                      </m:fName>
                      <m:e>
                        <m:r>
                          <a:rPr lang="en-US" sz="4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func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	b)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diện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tích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bằng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khác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</a:rPr>
                  <a:t>nhau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87" y="2030369"/>
                <a:ext cx="23164800" cy="2160631"/>
              </a:xfrm>
              <a:prstGeom prst="rect">
                <a:avLst/>
              </a:prstGeom>
              <a:blipFill>
                <a:blip r:embed="rId3"/>
                <a:stretch>
                  <a:fillRect t="-8683" b="-840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8709" y="4276299"/>
                <a:ext cx="11675817" cy="914284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𝒃𝒄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𝟒𝟐𝟎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endPara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rad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𝟖𝟒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09" y="4276299"/>
                <a:ext cx="11675817" cy="9142840"/>
              </a:xfrm>
              <a:prstGeom prst="rect">
                <a:avLst/>
              </a:prstGeom>
              <a:blipFill>
                <a:blip r:embed="rId4"/>
                <a:stretch>
                  <a:fillRect l="-2295" b="-46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4392569"/>
                <a:ext cx="11630891" cy="9026571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Heron, ta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𝟐𝟏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⋅(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)⋅(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)⋅(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4392569"/>
                <a:ext cx="11630891" cy="9026571"/>
              </a:xfrm>
              <a:prstGeom prst="rect">
                <a:avLst/>
              </a:prstGeom>
              <a:blipFill>
                <a:blip r:embed="rId5"/>
                <a:stretch>
                  <a:fillRect l="-209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35B93A7B-D283-42BD-9D47-77AC0E675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876801"/>
            <a:ext cx="5105400" cy="432540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78867097-122C-456B-B8F9-78F8670C25BF}"/>
              </a:ext>
            </a:extLst>
          </p:cNvPr>
          <p:cNvGrpSpPr/>
          <p:nvPr/>
        </p:nvGrpSpPr>
        <p:grpSpPr>
          <a:xfrm>
            <a:off x="730726" y="1828800"/>
            <a:ext cx="3191034" cy="950597"/>
            <a:chOff x="22440" y="29650"/>
            <a:chExt cx="875798" cy="252442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A3859A1C-2550-4EA1-B928-C372131598E0}"/>
                </a:ext>
              </a:extLst>
            </p:cNvPr>
            <p:cNvGrpSpPr/>
            <p:nvPr/>
          </p:nvGrpSpPr>
          <p:grpSpPr>
            <a:xfrm>
              <a:off x="22440" y="59288"/>
              <a:ext cx="794708" cy="158481"/>
              <a:chOff x="31572" y="60276"/>
              <a:chExt cx="1118169" cy="196127"/>
            </a:xfrm>
          </p:grpSpPr>
          <p:sp>
            <p:nvSpPr>
              <p:cNvPr id="65" name="Arrow: Pentagon 64">
                <a:extLst>
                  <a:ext uri="{FF2B5EF4-FFF2-40B4-BE49-F238E27FC236}">
                    <a16:creationId xmlns="" xmlns:a16="http://schemas.microsoft.com/office/drawing/2014/main" id="{29937DB4-CE7F-4AF7-A83B-779A3AA2E596}"/>
                  </a:ext>
                </a:extLst>
              </p:cNvPr>
              <p:cNvSpPr/>
              <p:nvPr/>
            </p:nvSpPr>
            <p:spPr>
              <a:xfrm>
                <a:off x="204506" y="61809"/>
                <a:ext cx="945235" cy="194529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en-US" sz="10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Arrow: Chevron 65">
                <a:extLst>
                  <a:ext uri="{FF2B5EF4-FFF2-40B4-BE49-F238E27FC236}">
                    <a16:creationId xmlns="" xmlns:a16="http://schemas.microsoft.com/office/drawing/2014/main" id="{D82E9EED-98A0-422C-B009-2CA59B1F20FF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rrow: Chevron 66">
                <a:extLst>
                  <a:ext uri="{FF2B5EF4-FFF2-40B4-BE49-F238E27FC236}">
                    <a16:creationId xmlns="" xmlns:a16="http://schemas.microsoft.com/office/drawing/2014/main" id="{24368ADA-5F2A-4687-8D35-FEEBDF6E24AF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TextBox 56">
              <a:extLst>
                <a:ext uri="{FF2B5EF4-FFF2-40B4-BE49-F238E27FC236}">
                  <a16:creationId xmlns="" xmlns:a16="http://schemas.microsoft.com/office/drawing/2014/main" id="{06CCEB4F-A948-4050-AA10-A2F81E0F528B}"/>
                </a:ext>
              </a:extLst>
            </p:cNvPr>
            <p:cNvSpPr txBox="1"/>
            <p:nvPr/>
          </p:nvSpPr>
          <p:spPr>
            <a:xfrm>
              <a:off x="226438" y="29650"/>
              <a:ext cx="671800" cy="25244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5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5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5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6.</a:t>
              </a:r>
              <a:endPara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587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973899"/>
                <a:ext cx="17754600" cy="259810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prstClr val="black"/>
                    </a:solidFill>
                  </a:rPr>
                  <a:t>                                  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Công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viên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Hòa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Bình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(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Hà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Nội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)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dạng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ngũ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𝑨𝑩𝑪𝑫𝑬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như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3.17.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Dùng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chế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độ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khoảng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giữa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hai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điểm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Google Maps,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người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khoảng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như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trong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vẽ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. Theo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số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liệu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đó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em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hãy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diện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tích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công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viên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Hòa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</a:rPr>
                  <a:t>Bình</a:t>
                </a:r>
                <a:r>
                  <a:rPr lang="en-US" sz="4400" b="1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973899"/>
                <a:ext cx="17754600" cy="2598101"/>
              </a:xfrm>
              <a:prstGeom prst="rect">
                <a:avLst/>
              </a:prstGeom>
              <a:blipFill>
                <a:blip r:embed="rId3"/>
                <a:stretch>
                  <a:fillRect l="-1373" t="-7243" b="-7477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4613869"/>
                <a:ext cx="11963400" cy="888940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29920"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𝑩𝑫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𝟓𝟕𝟓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𝟓𝟑𝟖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𝟒𝟒𝟏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𝟕𝟕𝟕</m:t>
                    </m:r>
                  </m:oMath>
                </a14:m>
                <a:endParaRPr 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40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𝑩𝑪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0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𝑪𝑫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0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:r>
                  <a:rPr lang="en-US" sz="40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𝟏𝟏𝟐𝟐𝟔𝟕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sSup>
                      <m:sSup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 vi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𝑩𝑫𝑬</m:t>
                    </m:r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𝑩𝑬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𝑩𝑫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𝑫𝑬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𝟓𝟑𝟖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𝟒𝟕𝟔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𝟐𝟏𝟕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𝟏𝟐𝟑𝟏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613869"/>
                <a:ext cx="11963400" cy="8889408"/>
              </a:xfrm>
              <a:prstGeom prst="rect">
                <a:avLst/>
              </a:prstGeom>
              <a:blipFill>
                <a:blip r:embed="rId4"/>
                <a:stretch>
                  <a:fillRect l="-153" t="-75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5026639"/>
                <a:ext cx="11811000" cy="8392501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1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en-US" sz="41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1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1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1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𝑩𝑫𝑬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41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41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𝑩𝑫</m:t>
                              </m:r>
                            </m:e>
                          </m:d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𝑩𝑬</m:t>
                              </m:r>
                            </m:e>
                          </m:d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𝑫𝑬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100" b="1" i="1" dirty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None/>
                </a:pPr>
                <a:r>
                  <a:rPr lang="en-US" sz="41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𝟓𝟏𝟒𝟗𝟓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1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100" b="1" dirty="0">
                    <a:solidFill>
                      <a:prstClr val="black"/>
                    </a:solidFill>
                  </a:rPr>
                  <a:t>Chu vi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tam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giác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𝑨𝑩𝑬</m:t>
                    </m:r>
                  </m:oMath>
                </a14:m>
                <a:r>
                  <a:rPr lang="en-US" sz="4100" b="1" dirty="0">
                    <a:solidFill>
                      <a:prstClr val="black"/>
                    </a:solidFill>
                  </a:rPr>
                  <a:t>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𝑩𝑬</m:t>
                        </m:r>
                      </m:num>
                      <m:den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𝟐𝟓𝟔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𝟒𝟎𝟏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𝟒𝟕𝟔</m:t>
                        </m:r>
                      </m:num>
                      <m:den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𝟏𝟏𝟑𝟑</m:t>
                        </m:r>
                      </m:num>
                      <m:den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100" b="1" dirty="0">
                  <a:solidFill>
                    <a:prstClr val="black"/>
                  </a:solidFill>
                </a:endParaRPr>
              </a:p>
              <a:p>
                <a:r>
                  <a:rPr lang="en-US" b="1" dirty="0" err="1">
                    <a:solidFill>
                      <a:prstClr val="black"/>
                    </a:solidFill>
                  </a:rPr>
                  <a:t>Diện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tích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tam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giác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𝑨𝑩𝑬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41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41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1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𝑨𝑩</m:t>
                              </m:r>
                            </m:e>
                          </m:d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𝑨𝑬</m:t>
                              </m:r>
                            </m:e>
                          </m:d>
                          <m:d>
                            <m:dPr>
                              <m:ctrlP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sz="41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1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𝑩𝑬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41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100" b="1" dirty="0">
                    <a:solidFill>
                      <a:prstClr val="black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41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𝟓𝟏𝟑𝟐𝟖</m:t>
                    </m:r>
                    <m:sSup>
                      <m:sSup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100" b="1" dirty="0">
                  <a:solidFill>
                    <a:prstClr val="black"/>
                  </a:solidFill>
                </a:endParaRPr>
              </a:p>
              <a:p>
                <a:r>
                  <a:rPr lang="en-US" sz="4100" b="1" dirty="0" err="1">
                    <a:solidFill>
                      <a:prstClr val="black"/>
                    </a:solidFill>
                  </a:rPr>
                  <a:t>Diện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tích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của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công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viên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100" b="1" dirty="0" err="1">
                    <a:solidFill>
                      <a:prstClr val="black"/>
                    </a:solidFill>
                  </a:rPr>
                  <a:t>là</a:t>
                </a:r>
                <a:r>
                  <a:rPr lang="en-US" sz="4100" b="1" dirty="0">
                    <a:solidFill>
                      <a:prstClr val="black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𝟏𝟏𝟐𝟐𝟔𝟕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𝟓𝟏𝟒𝟗𝟓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𝟓𝟏𝟑𝟐𝟖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𝟐𝟏𝟓𝟎𝟗𝟎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1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sz="41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100" b="1" dirty="0">
                  <a:solidFill>
                    <a:prstClr val="black"/>
                  </a:solidFill>
                </a:endParaRPr>
              </a:p>
              <a:p>
                <a:pPr lvl="4"/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5026639"/>
                <a:ext cx="11811000" cy="8392501"/>
              </a:xfrm>
              <a:prstGeom prst="rect">
                <a:avLst/>
              </a:prstGeom>
              <a:blipFill>
                <a:blip r:embed="rId5"/>
                <a:stretch>
                  <a:fillRect l="-2062" t="-1451" b="-14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27F1ED4-6E59-4945-AD46-7C4404B9AAD3}"/>
              </a:ext>
            </a:extLst>
          </p:cNvPr>
          <p:cNvGrpSpPr/>
          <p:nvPr/>
        </p:nvGrpSpPr>
        <p:grpSpPr>
          <a:xfrm>
            <a:off x="228600" y="1676400"/>
            <a:ext cx="4745917" cy="950597"/>
            <a:chOff x="22440" y="-7359"/>
            <a:chExt cx="860218" cy="252442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1C5BD84-57A5-4368-87D1-7B8FFD4C5DDE}"/>
                </a:ext>
              </a:extLst>
            </p:cNvPr>
            <p:cNvGrpSpPr/>
            <p:nvPr/>
          </p:nvGrpSpPr>
          <p:grpSpPr>
            <a:xfrm>
              <a:off x="22440" y="59288"/>
              <a:ext cx="794708" cy="158481"/>
              <a:chOff x="31572" y="60276"/>
              <a:chExt cx="1118169" cy="196127"/>
            </a:xfrm>
          </p:grpSpPr>
          <p:sp>
            <p:nvSpPr>
              <p:cNvPr id="9" name="Arrow: Pentagon 8">
                <a:extLst>
                  <a:ext uri="{FF2B5EF4-FFF2-40B4-BE49-F238E27FC236}">
                    <a16:creationId xmlns="" xmlns:a16="http://schemas.microsoft.com/office/drawing/2014/main" id="{289EBFBC-4923-437D-8CDC-AA109A5BDF1F}"/>
                  </a:ext>
                </a:extLst>
              </p:cNvPr>
              <p:cNvSpPr/>
              <p:nvPr/>
            </p:nvSpPr>
            <p:spPr>
              <a:xfrm>
                <a:off x="204506" y="61809"/>
                <a:ext cx="945235" cy="194529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en-US" sz="1000" b="1">
                    <a:solidFill>
                      <a:srgbClr val="0000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Arrow: Chevron 9">
                <a:extLst>
                  <a:ext uri="{FF2B5EF4-FFF2-40B4-BE49-F238E27FC236}">
                    <a16:creationId xmlns="" xmlns:a16="http://schemas.microsoft.com/office/drawing/2014/main" id="{9A3F6F32-EC39-401C-9AB5-2267949BF7C1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="" xmlns:a16="http://schemas.microsoft.com/office/drawing/2014/main" id="{A0B2B27C-C348-4FFC-8554-F3DA888DA165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56">
              <a:extLst>
                <a:ext uri="{FF2B5EF4-FFF2-40B4-BE49-F238E27FC236}">
                  <a16:creationId xmlns="" xmlns:a16="http://schemas.microsoft.com/office/drawing/2014/main" id="{65C07033-5E41-4F72-B221-2EA1811F253C}"/>
                </a:ext>
              </a:extLst>
            </p:cNvPr>
            <p:cNvSpPr txBox="1"/>
            <p:nvPr/>
          </p:nvSpPr>
          <p:spPr>
            <a:xfrm>
              <a:off x="210858" y="-7359"/>
              <a:ext cx="671800" cy="25244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5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54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3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2A0DD98-88E8-4A23-9A48-E5717F94A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5599" y="1524000"/>
            <a:ext cx="5839691" cy="350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1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79601"/>
                <a:ext cx="22707600" cy="11684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3.5. 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79601"/>
                <a:ext cx="22707600" cy="1168400"/>
              </a:xfrm>
              <a:prstGeom prst="rect">
                <a:avLst/>
              </a:prstGeom>
              <a:blipFill>
                <a:blip r:embed="rId3"/>
                <a:stretch>
                  <a:fillRect l="-1073" t="-15979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3914590"/>
                <a:ext cx="23622000" cy="957281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𝒃𝒄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𝟖𝟎</m:t>
                        </m:r>
                      </m:den>
                    </m:f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	   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pPr lvl="4"/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914590"/>
                <a:ext cx="23622000" cy="9572810"/>
              </a:xfrm>
              <a:prstGeom prst="rect">
                <a:avLst/>
              </a:prstGeom>
              <a:blipFill>
                <a:blip r:embed="rId4"/>
                <a:stretch>
                  <a:fillRect l="-92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2064A05-206F-4C1A-8701-2F08C790D86D}"/>
              </a:ext>
            </a:extLst>
          </p:cNvPr>
          <p:cNvGrpSpPr/>
          <p:nvPr/>
        </p:nvGrpSpPr>
        <p:grpSpPr>
          <a:xfrm>
            <a:off x="748937" y="3079870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7" name="Freeform 20">
              <a:extLst>
                <a:ext uri="{FF2B5EF4-FFF2-40B4-BE49-F238E27FC236}">
                  <a16:creationId xmlns="" xmlns:a16="http://schemas.microsoft.com/office/drawing/2014/main" id="{63B1F77C-1120-4E8D-9418-BD9F111CACD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D56C1F9-23D3-455E-9D5B-6C4C8F339655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3493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D1F285C2-3BA5-4766-8F65-56F97D9C4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8EEC8EC5-C36E-4598-9C1C-037C82F11DDC}"/>
              </a:ext>
            </a:extLst>
          </p:cNvPr>
          <p:cNvCxnSpPr>
            <a:cxnSpLocks/>
          </p:cNvCxnSpPr>
          <p:nvPr/>
        </p:nvCxnSpPr>
        <p:spPr>
          <a:xfrm>
            <a:off x="11506200" y="3914590"/>
            <a:ext cx="0" cy="957281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84BFD8D-0AD4-4C89-BEBB-0F22C7B5B887}"/>
                  </a:ext>
                </a:extLst>
              </p:cNvPr>
              <p:cNvSpPr txBox="1"/>
              <p:nvPr/>
            </p:nvSpPr>
            <p:spPr>
              <a:xfrm>
                <a:off x="12192000" y="4419600"/>
                <a:ext cx="11658596" cy="5902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*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Heron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	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d>
                          <m:d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𝟏𝟗</m:t>
                                </m:r>
                              </m:num>
                              <m:den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d>
                        <m:d>
                          <m:d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𝟏𝟗</m:t>
                                </m:r>
                              </m:num>
                              <m:den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d>
                        <m:d>
                          <m:d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𝟏𝟗</m:t>
                                </m:r>
                              </m:num>
                              <m:den>
                                <m:r>
                                  <a:rPr lang="en-US" sz="4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d>
                      </m:e>
                    </m:rad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	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𝟑𝟗𝟗</m:t>
                            </m:r>
                          </m:e>
                        </m:rad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𝟑𝟗𝟗</m:t>
                            </m:r>
                          </m:e>
                        </m:rad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𝟑𝟖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4BFD8D-0AD4-4C89-BEBB-0F22C7B5B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4419600"/>
                <a:ext cx="11658596" cy="5902770"/>
              </a:xfrm>
              <a:prstGeom prst="rect">
                <a:avLst/>
              </a:prstGeom>
              <a:blipFill>
                <a:blip r:embed="rId6"/>
                <a:stretch>
                  <a:fillRect l="-2092" t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43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1879601"/>
                <a:ext cx="23850600" cy="1092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pPr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3.6. 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°,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°.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79601"/>
                <a:ext cx="23850600" cy="1092200"/>
              </a:xfrm>
              <a:prstGeom prst="rect">
                <a:avLst/>
              </a:prstGeom>
              <a:blipFill>
                <a:blip r:embed="rId3"/>
                <a:stretch>
                  <a:fillRect l="-996" t="-15385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609599" y="3170920"/>
            <a:ext cx="11582401" cy="10316480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2E09610-7C96-4220-9D8D-7E186001619D}"/>
              </a:ext>
            </a:extLst>
          </p:cNvPr>
          <p:cNvGrpSpPr/>
          <p:nvPr/>
        </p:nvGrpSpPr>
        <p:grpSpPr>
          <a:xfrm>
            <a:off x="178904" y="3024111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1" name="Freeform 20">
              <a:extLst>
                <a:ext uri="{FF2B5EF4-FFF2-40B4-BE49-F238E27FC236}">
                  <a16:creationId xmlns="" xmlns:a16="http://schemas.microsoft.com/office/drawing/2014/main" id="{7F6D46CB-3D3D-41F6-A7E6-773097628D0E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79C717E-73AC-4198-A148-26194F929CF4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297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E472365-7743-42C9-A021-388F8B597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="" xmlns:a16="http://schemas.microsoft.com/office/drawing/2014/main" id="{18AAA595-790B-44FC-96BA-0D8FAA2955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70295" y="3170920"/>
                <a:ext cx="11430001" cy="10316480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func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func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𝟐𝟖𝟗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func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func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18AAA595-790B-44FC-96BA-0D8FAA295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0295" y="3170920"/>
                <a:ext cx="11430001" cy="103164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0682CA3-2C03-4A7A-B924-0B9391BECA1E}"/>
                  </a:ext>
                </a:extLst>
              </p:cNvPr>
              <p:cNvSpPr txBox="1"/>
              <p:nvPr/>
            </p:nvSpPr>
            <p:spPr>
              <a:xfrm>
                <a:off x="20269200" y="12115800"/>
                <a:ext cx="2907196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50000"/>
                  </a:lnSpc>
                  <a:spcBef>
                    <a:spcPts val="2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𝟖𝟐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682CA3-2C03-4A7A-B924-0B9391BE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9200" y="12115800"/>
                <a:ext cx="2907196" cy="1107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B0AD7D27-4A5C-4E11-9665-396AFEAEA9A4}"/>
                  </a:ext>
                </a:extLst>
              </p:cNvPr>
              <p:cNvSpPr txBox="1"/>
              <p:nvPr/>
            </p:nvSpPr>
            <p:spPr>
              <a:xfrm>
                <a:off x="-1905000" y="4267200"/>
                <a:ext cx="11277600" cy="7259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114800" lvl="4" indent="-457200" defTabSz="182880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3657600" lvl="4" defTabSz="1828800">
                  <a:lnSpc>
                    <a:spcPct val="150000"/>
                  </a:lnSpc>
                  <a:spcBef>
                    <a:spcPts val="1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3657600" lvl="4" defTabSz="1828800">
                  <a:lnSpc>
                    <a:spcPct val="150000"/>
                  </a:lnSpc>
                  <a:spcBef>
                    <a:spcPts val="1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func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3657600" lvl="4" defTabSz="1828800">
                  <a:lnSpc>
                    <a:spcPct val="150000"/>
                  </a:lnSpc>
                  <a:spcBef>
                    <a:spcPts val="1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AD7D27-4A5C-4E11-9665-396AFEAEA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0" y="4267200"/>
                <a:ext cx="11277600" cy="7259744"/>
              </a:xfrm>
              <a:prstGeom prst="rect">
                <a:avLst/>
              </a:prstGeom>
              <a:blipFill>
                <a:blip r:embed="rId7"/>
                <a:stretch>
                  <a:fillRect r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B51B7786-D916-4939-8480-396AEC6A9BB0}"/>
                  </a:ext>
                </a:extLst>
              </p:cNvPr>
              <p:cNvSpPr txBox="1"/>
              <p:nvPr/>
            </p:nvSpPr>
            <p:spPr>
              <a:xfrm>
                <a:off x="1142291" y="11295754"/>
                <a:ext cx="7220777" cy="1451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defTabSz="1828800">
                  <a:lnSpc>
                    <a:spcPct val="15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1B7786-D916-4939-8480-396AEC6A9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291" y="11295754"/>
                <a:ext cx="7220777" cy="1451295"/>
              </a:xfrm>
              <a:prstGeom prst="rect">
                <a:avLst/>
              </a:prstGeom>
              <a:blipFill>
                <a:blip r:embed="rId8"/>
                <a:stretch>
                  <a:fillRect l="-3038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0AA03C5-4FAD-4F40-81D5-869E1A400395}"/>
                  </a:ext>
                </a:extLst>
              </p:cNvPr>
              <p:cNvSpPr txBox="1"/>
              <p:nvPr/>
            </p:nvSpPr>
            <p:spPr>
              <a:xfrm>
                <a:off x="11582400" y="3583615"/>
                <a:ext cx="5620578" cy="1367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0AA03C5-4FAD-4F40-81D5-869E1A400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3583615"/>
                <a:ext cx="5620578" cy="13671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511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20" grpId="0" animBg="1"/>
      <p:bldP spid="21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="" xmlns:a16="http://schemas.microsoft.com/office/drawing/2014/main" id="{E20798C6-2C1C-42FB-B109-AF3672D5B3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6700" y="1905000"/>
                <a:ext cx="23850600" cy="1092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3.7.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°,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E20798C6-2C1C-42FB-B109-AF3672D5B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905000"/>
                <a:ext cx="23850600" cy="1092200"/>
              </a:xfrm>
              <a:prstGeom prst="rect">
                <a:avLst/>
              </a:prstGeom>
              <a:blipFill>
                <a:blip r:embed="rId3"/>
                <a:stretch>
                  <a:fillRect l="-1022" t="-16022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="" xmlns:a16="http://schemas.microsoft.com/office/drawing/2014/main" id="{CA6FFB15-DFB3-4E01-910C-1F68FBAFD8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630" y="3196319"/>
                <a:ext cx="23691669" cy="10214881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  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func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func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°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e>
                                  </m:func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°</m:t>
                                  </m:r>
                                </m:den>
                              </m:f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𝟕𝟏</m:t>
                              </m:r>
                            </m:e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func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𝟑𝟎</m:t>
                                  </m:r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°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44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e>
                                  </m:func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  <m:r>
                                    <a:rPr lang="en-US" sz="4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°</m:t>
                                  </m:r>
                                </m:den>
                              </m:f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A6FFB15-DFB3-4E01-910C-1F68FBAFD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30" y="3196319"/>
                <a:ext cx="23691669" cy="10214881"/>
              </a:xfrm>
              <a:prstGeom prst="rect">
                <a:avLst/>
              </a:prstGeom>
              <a:blipFill>
                <a:blip r:embed="rId4"/>
                <a:stretch>
                  <a:fillRect l="-92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71AF8BB-0AD6-48B4-BF57-902E1F94D151}"/>
              </a:ext>
            </a:extLst>
          </p:cNvPr>
          <p:cNvGrpSpPr/>
          <p:nvPr/>
        </p:nvGrpSpPr>
        <p:grpSpPr>
          <a:xfrm>
            <a:off x="419100" y="3196319"/>
            <a:ext cx="3827235" cy="92551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7" name="Freeform 20">
              <a:extLst>
                <a:ext uri="{FF2B5EF4-FFF2-40B4-BE49-F238E27FC236}">
                  <a16:creationId xmlns="" xmlns:a16="http://schemas.microsoft.com/office/drawing/2014/main" id="{440A07CE-C78C-4556-B4CB-8E1817283998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47B0F02-473B-4FDB-9DD4-0BAB64D0904B}"/>
                </a:ext>
              </a:extLst>
            </p:cNvPr>
            <p:cNvSpPr txBox="1"/>
            <p:nvPr/>
          </p:nvSpPr>
          <p:spPr>
            <a:xfrm>
              <a:off x="1406053" y="4732065"/>
              <a:ext cx="2872839" cy="12348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B9CE46C3-D825-4C30-8731-3DB3D4346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FB3CE81-5D5D-42A2-AB34-A90FB4490C6A}"/>
              </a:ext>
            </a:extLst>
          </p:cNvPr>
          <p:cNvCxnSpPr/>
          <p:nvPr/>
        </p:nvCxnSpPr>
        <p:spPr>
          <a:xfrm>
            <a:off x="12954000" y="3196319"/>
            <a:ext cx="0" cy="1013868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46512E24-282D-4E38-A88C-1D698DF1E7D5}"/>
                  </a:ext>
                </a:extLst>
              </p:cNvPr>
              <p:cNvSpPr txBox="1"/>
              <p:nvPr/>
            </p:nvSpPr>
            <p:spPr>
              <a:xfrm>
                <a:off x="14173200" y="3505200"/>
                <a:ext cx="9296400" cy="5487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𝟕𝟏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𝟐𝟐𝟖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512E24-282D-4E38-A88C-1D698DF1E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3200" y="3505200"/>
                <a:ext cx="9296400" cy="5487400"/>
              </a:xfrm>
              <a:prstGeom prst="rect">
                <a:avLst/>
              </a:prstGeom>
              <a:blipFill>
                <a:blip r:embed="rId6"/>
                <a:stretch>
                  <a:fillRect l="-2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525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838200" y="2742364"/>
            <a:ext cx="11353800" cy="10678961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(</a:t>
            </a:r>
            <a:r>
              <a:rPr lang="en-US" b="1" dirty="0" err="1"/>
              <a:t>Khánh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)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tốc</a:t>
            </a:r>
            <a:r>
              <a:rPr lang="en-US" b="1" dirty="0"/>
              <a:t> 20 km/h.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1 </a:t>
            </a:r>
            <a:r>
              <a:rPr lang="en-US" b="1" dirty="0" err="1"/>
              <a:t>giờ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chuyển</a:t>
            </a:r>
            <a:r>
              <a:rPr lang="en-US" b="1" dirty="0"/>
              <a:t> sang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nam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giữ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 và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.</a:t>
            </a:r>
          </a:p>
          <a:p>
            <a:pPr lvl="0"/>
            <a:r>
              <a:rPr lang="en-US" b="1" dirty="0"/>
              <a:t>a)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sơ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(1 km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1 cm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).</a:t>
            </a:r>
          </a:p>
          <a:p>
            <a:pPr lvl="0"/>
            <a:r>
              <a:rPr lang="en-US" b="1" dirty="0"/>
              <a:t>b)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và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kilômét</a:t>
            </a:r>
            <a:r>
              <a:rPr lang="en-US" b="1" dirty="0"/>
              <a:t> (số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gần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).</a:t>
            </a:r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Pythagore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(Pi-ta-go)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 hay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nữa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blipFill>
                <a:blip r:embed="rId3"/>
                <a:stretch>
                  <a:fillRect l="-1832" t="-1698" r="-199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44D6E10-584B-4D81-B179-926C70F3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5891" y="8123238"/>
            <a:ext cx="6629400" cy="52980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337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1612897"/>
                <a:ext cx="17532450" cy="42456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3.8.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phát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đi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km/h.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𝟗𝟎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phút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cơ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trôi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tốc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km/h. Sau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cơ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đậu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hòn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đậu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đậu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12897"/>
                <a:ext cx="17532450" cy="4245692"/>
              </a:xfrm>
              <a:prstGeom prst="rect">
                <a:avLst/>
              </a:prstGeom>
              <a:blipFill>
                <a:blip r:embed="rId3"/>
                <a:stretch>
                  <a:fillRect l="-1355" t="-4585" b="-8309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1811" y="6699420"/>
                <a:ext cx="15501258" cy="657094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Theo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𝑩𝑨𝑫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°,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𝑨𝑩𝑫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𝟏𝟔𝟎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đậu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e>
                    </m:rad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𝟏𝟎𝟓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e>
                    </m:rad>
                  </m:oMath>
                </a14:m>
                <a:endParaRPr lang="en-US" sz="4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11" y="6699420"/>
                <a:ext cx="15501258" cy="6570942"/>
              </a:xfrm>
              <a:prstGeom prst="rect">
                <a:avLst/>
              </a:prstGeom>
              <a:blipFill>
                <a:blip r:embed="rId4"/>
                <a:stretch>
                  <a:fillRect l="-1532" t="-296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91635" y="6699420"/>
                <a:ext cx="8150554" cy="657094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den>
                    </m:f>
                  </m:oMath>
                </a14:m>
                <a:endParaRPr lang="en-US" sz="44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𝟗𝟗𝟗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44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𝑵𝑨𝑪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𝟏𝟎𝟕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𝟐𝟑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neo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đậu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4"/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1635" y="6699420"/>
                <a:ext cx="8150554" cy="6570942"/>
              </a:xfrm>
              <a:prstGeom prst="rect">
                <a:avLst/>
              </a:prstGeom>
              <a:blipFill>
                <a:blip r:embed="rId5"/>
                <a:stretch>
                  <a:fillRect l="-29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D02069-F5BB-4CA7-911B-392E83E14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2971" y="1469143"/>
            <a:ext cx="6386229" cy="51453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BDECE97-406A-4819-A5AA-9C8A30C577DF}"/>
              </a:ext>
            </a:extLst>
          </p:cNvPr>
          <p:cNvGrpSpPr/>
          <p:nvPr/>
        </p:nvGrpSpPr>
        <p:grpSpPr>
          <a:xfrm>
            <a:off x="341811" y="5818544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8" name="Freeform 20">
              <a:extLst>
                <a:ext uri="{FF2B5EF4-FFF2-40B4-BE49-F238E27FC236}">
                  <a16:creationId xmlns="" xmlns:a16="http://schemas.microsoft.com/office/drawing/2014/main" id="{D4B5A1FC-0C0A-4C72-8821-BF83EC8FE009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627618CE-E70C-4F13-AFE3-368C98E97F0E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297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F40CEC9F-1911-49F2-85C1-945498617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6F6641E-61DB-45D8-8DBD-342C7B9858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826" y="9341069"/>
            <a:ext cx="5022712" cy="38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7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1" y="1879600"/>
                <a:ext cx="17693705" cy="4368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3.9.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tòa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-ten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trí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 so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nhìn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thấy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chân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-ten,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ngang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(H.3.18).</a:t>
                </a: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tòa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879600"/>
                <a:ext cx="17693705" cy="4368800"/>
              </a:xfrm>
              <a:prstGeom prst="rect">
                <a:avLst/>
              </a:prstGeom>
              <a:blipFill>
                <a:blip r:embed="rId3"/>
                <a:stretch>
                  <a:fillRect l="-1377" t="-4312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7117829"/>
                <a:ext cx="23595186" cy="613902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𝑩𝑨𝑫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func>
                          <m:func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𝟓𝟏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𝑪𝑫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fun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°≈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tòa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4"/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7117829"/>
                <a:ext cx="23595186" cy="6139028"/>
              </a:xfrm>
              <a:prstGeom prst="rect">
                <a:avLst/>
              </a:prstGeom>
              <a:blipFill>
                <a:blip r:embed="rId4"/>
                <a:stretch>
                  <a:fillRect l="-930" t="-317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4D46B-884A-4E28-BF3F-72F39060F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4706" y="1796493"/>
            <a:ext cx="5901480" cy="5061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B4F5608-8055-4095-8A6D-BACF9C436587}"/>
              </a:ext>
            </a:extLst>
          </p:cNvPr>
          <p:cNvGrpSpPr/>
          <p:nvPr/>
        </p:nvGrpSpPr>
        <p:grpSpPr>
          <a:xfrm>
            <a:off x="381001" y="6157733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9" name="Freeform 20">
              <a:extLst>
                <a:ext uri="{FF2B5EF4-FFF2-40B4-BE49-F238E27FC236}">
                  <a16:creationId xmlns="" xmlns:a16="http://schemas.microsoft.com/office/drawing/2014/main" id="{015BA0A3-1A57-4F22-A78E-91CD9B782C42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4E18CCC-81B5-431B-9E4D-DE9CC6EC6F4C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297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67FA465-2D26-4636-9291-E274BD991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1374F9-B874-4548-8BF0-02496A893E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5200" y="7254614"/>
            <a:ext cx="5013896" cy="586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8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801" y="1879600"/>
            <a:ext cx="15468600" cy="2768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3.10.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Vũng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Chùa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Yến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Yến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Vũng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Chùa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4400" b="1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6105842"/>
                <a:ext cx="15632705" cy="677195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trí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ngoài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nhìn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bãi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biển</a:t>
                </a: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bãi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Lấy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bãi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biển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𝑪𝑫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𝑨𝑫𝑩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rộng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hòn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105842"/>
                <a:ext cx="15632705" cy="6771958"/>
              </a:xfrm>
              <a:prstGeom prst="rect">
                <a:avLst/>
              </a:prstGeom>
              <a:blipFill>
                <a:blip r:embed="rId3"/>
                <a:stretch>
                  <a:fillRect l="-1364" t="-2875" r="-27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2A2550-027C-45EA-9BC6-5C211E4F2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7505" y="1699884"/>
            <a:ext cx="8037786" cy="352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BB583F-4F34-407A-8D55-4FE3B16C86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211" y="5796899"/>
            <a:ext cx="7676374" cy="77063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5E1AFA-6B9A-462F-9E6C-4DDE562FC315}"/>
              </a:ext>
            </a:extLst>
          </p:cNvPr>
          <p:cNvGrpSpPr/>
          <p:nvPr/>
        </p:nvGrpSpPr>
        <p:grpSpPr>
          <a:xfrm>
            <a:off x="304800" y="5083058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0" name="Freeform 20">
              <a:extLst>
                <a:ext uri="{FF2B5EF4-FFF2-40B4-BE49-F238E27FC236}">
                  <a16:creationId xmlns="" xmlns:a16="http://schemas.microsoft.com/office/drawing/2014/main" id="{2DD24D6D-0780-4260-940E-4B197D3315B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252D47A-50E4-4F36-942C-5A975A53E572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297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C76777D-57F0-4DF0-9AA4-0F7531B75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6251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058" y="1763543"/>
                <a:ext cx="15697200" cy="330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3.11.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tránh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núi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vòng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3.19.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rút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ngắn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tránh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sạt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lở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núi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dự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hầm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xuyên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núi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nối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kilômét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58" y="1763543"/>
                <a:ext cx="15697200" cy="3302000"/>
              </a:xfrm>
              <a:prstGeom prst="rect">
                <a:avLst/>
              </a:prstGeom>
              <a:blipFill>
                <a:blip r:embed="rId3"/>
                <a:stretch>
                  <a:fillRect l="-1552" t="-5515" r="-1281" b="-2757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799" y="5146589"/>
                <a:ext cx="23769143" cy="8264611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	  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1: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Dựng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𝑪𝑬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𝑩𝑭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𝑪𝑫𝑬</m:t>
                    </m:r>
                  </m:oMath>
                </a14:m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𝑫𝑬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𝑪𝑫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</m:fun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𝑨𝑩𝑭</m:t>
                    </m:r>
                  </m:oMath>
                </a14:m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𝑨𝑭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°=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rad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e>
                      </m:d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𝑬𝑭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endParaRPr lang="en-US" sz="4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𝑨𝑫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𝑫𝑬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𝑬𝑭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𝑭𝑨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rad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𝒌𝒎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Nối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hoặc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𝑨𝑩𝑫</m:t>
                    </m:r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𝑨𝑫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5146589"/>
                <a:ext cx="23769143" cy="8264611"/>
              </a:xfrm>
              <a:prstGeom prst="rect">
                <a:avLst/>
              </a:prstGeom>
              <a:blipFill>
                <a:blip r:embed="rId4"/>
                <a:stretch>
                  <a:fillRect l="-1000" t="-228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BD79B0-2950-4E27-8DC4-849477E64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141" y="1371600"/>
            <a:ext cx="7287895" cy="330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D1C331-997F-4B84-9EED-B723D81D7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4600" y="5391521"/>
            <a:ext cx="6161973" cy="6019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56811F5-A00A-420F-AC1A-C4A51E4456DE}"/>
              </a:ext>
            </a:extLst>
          </p:cNvPr>
          <p:cNvGrpSpPr/>
          <p:nvPr/>
        </p:nvGrpSpPr>
        <p:grpSpPr>
          <a:xfrm>
            <a:off x="310057" y="4967001"/>
            <a:ext cx="3942745" cy="880876"/>
            <a:chOff x="410517" y="4648195"/>
            <a:chExt cx="3991939" cy="1485320"/>
          </a:xfrm>
          <a:solidFill>
            <a:srgbClr val="DAE3F3"/>
          </a:solidFill>
        </p:grpSpPr>
        <p:sp>
          <p:nvSpPr>
            <p:cNvPr id="10" name="Freeform 20">
              <a:extLst>
                <a:ext uri="{FF2B5EF4-FFF2-40B4-BE49-F238E27FC236}">
                  <a16:creationId xmlns="" xmlns:a16="http://schemas.microsoft.com/office/drawing/2014/main" id="{85E72D99-7F05-4695-822B-38AF393ECB08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61593" y="3892652"/>
              <a:ext cx="1485320" cy="2996406"/>
            </a:xfrm>
            <a:prstGeom prst="round1Rect">
              <a:avLst/>
            </a:prstGeom>
            <a:grpFill/>
            <a:ln w="5715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7CFD920-41D3-47B6-916D-DCD356E6B443}"/>
                </a:ext>
              </a:extLst>
            </p:cNvPr>
            <p:cNvSpPr txBox="1"/>
            <p:nvPr/>
          </p:nvSpPr>
          <p:spPr>
            <a:xfrm>
              <a:off x="1406053" y="4732064"/>
              <a:ext cx="2872839" cy="1297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giải</a:t>
              </a:r>
              <a:endParaRPr 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5EE8922-A1BB-4EEF-A431-5E322107C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17" y="4648201"/>
              <a:ext cx="1058948" cy="1485314"/>
            </a:xfrm>
            <a:prstGeom prst="round2DiagRect">
              <a:avLst>
                <a:gd name="adj1" fmla="val 27632"/>
                <a:gd name="adj2" fmla="val 0"/>
              </a:avLst>
            </a:prstGeom>
            <a:grpFill/>
            <a:ln w="38100" cap="sq">
              <a:solidFill>
                <a:schemeClr val="accent6">
                  <a:lumMod val="5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9957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itle 1">
                <a:extLst>
                  <a:ext uri="{FF2B5EF4-FFF2-40B4-BE49-F238E27FC236}">
                    <a16:creationId xmlns="" xmlns:a16="http://schemas.microsoft.com/office/drawing/2014/main" id="{D87ADF89-46F9-4713-9744-A64470123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895600"/>
                <a:ext cx="16840200" cy="711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>
                <a:lvl1pPr algn="l" defTabSz="1828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1"/>
                    </a:solidFill>
                    <a:latin typeface="Tomaho"/>
                    <a:ea typeface="+mj-ea"/>
                    <a:cs typeface="+mj-cs"/>
                  </a:defRPr>
                </a:lvl1pPr>
              </a:lstStyle>
              <a:p>
                <a:r>
                  <a:rPr lang="en-US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lang="en-US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algn="just"/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Heron (Heron of Alexandria)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phát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Hy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kỉ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I.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cỗ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máy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cơ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đầu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tiên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giới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đời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thế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kỉ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XVIII –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sự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kiện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trọng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cuộc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mạng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Heron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đầu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tiên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tả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đơn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quay.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Heron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tả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đa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tới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endParaRPr lang="en-US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7" name="Title 1">
                <a:extLst>
                  <a:ext uri="{FF2B5EF4-FFF2-40B4-BE49-F238E27FC236}">
                    <a16:creationId xmlns:a16="http://schemas.microsoft.com/office/drawing/2014/main" id="{D87ADF89-46F9-4713-9744-A64470123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95600"/>
                <a:ext cx="16840200" cy="7112000"/>
              </a:xfrm>
              <a:prstGeom prst="rect">
                <a:avLst/>
              </a:prstGeom>
              <a:blipFill>
                <a:blip r:embed="rId3"/>
                <a:stretch>
                  <a:fillRect l="-1918" t="-3507" r="-1881" b="-41660"/>
                </a:stretch>
              </a:blip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39E6F7-B7AB-4A91-B80B-371F661E5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1710" y="2895600"/>
            <a:ext cx="6825102" cy="95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7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54592" y="6436501"/>
            <a:ext cx="23862374" cy="6898499"/>
            <a:chOff x="48567" y="4381499"/>
            <a:chExt cx="23018772" cy="6898498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6338441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vi-VN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800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8659101" y="5259936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6754271" y="7035897"/>
                <a:ext cx="13987572" cy="6314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sz="5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func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𝟖𝟒</m:t>
                      </m:r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71" y="7035897"/>
                <a:ext cx="13987572" cy="6314164"/>
              </a:xfrm>
              <a:prstGeom prst="rect">
                <a:avLst/>
              </a:prstGeom>
              <a:blipFill>
                <a:blip r:embed="rId8"/>
                <a:stretch>
                  <a:fillRect l="-2353" b="-4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880392" y="3674813"/>
                <a:ext cx="22204828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92" y="3674813"/>
                <a:ext cx="22204828" cy="847733"/>
              </a:xfrm>
              <a:prstGeom prst="rect">
                <a:avLst/>
              </a:prstGeom>
              <a:blipFill>
                <a:blip r:embed="rId9"/>
                <a:stretch>
                  <a:fillRect l="-1235"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857733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7267711"/>
            <a:ext cx="23862374" cy="6067289"/>
            <a:chOff x="48567" y="4381499"/>
            <a:chExt cx="23018772" cy="6067288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507231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75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vi-VN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90219" y="5259936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6907119" y="7750881"/>
                <a:ext cx="11259981" cy="508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𝟑𝟔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func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𝟓𝟐</m:t>
                      </m:r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19" y="7750881"/>
                <a:ext cx="11259981" cy="5087996"/>
              </a:xfrm>
              <a:prstGeom prst="rect">
                <a:avLst/>
              </a:prstGeom>
              <a:blipFill>
                <a:blip r:embed="rId8"/>
                <a:stretch>
                  <a:fillRect l="-2870" b="-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37832" y="3519327"/>
                <a:ext cx="22204828" cy="951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giác ABC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32" y="3519327"/>
                <a:ext cx="22204828" cy="951543"/>
              </a:xfrm>
              <a:prstGeom prst="rect">
                <a:avLst/>
              </a:prstGeom>
              <a:blipFill>
                <a:blip r:embed="rId9"/>
                <a:stretch>
                  <a:fillRect l="-1455" t="-1666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010575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7267711"/>
            <a:ext cx="23862374" cy="5716250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𝟏𝟐𝟗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vi-VN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90219" y="5259936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3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867400" y="7886985"/>
                <a:ext cx="13372791" cy="4284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func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886985"/>
                <a:ext cx="13372791" cy="4284763"/>
              </a:xfrm>
              <a:prstGeom prst="rect">
                <a:avLst/>
              </a:prstGeom>
              <a:blipFill>
                <a:blip r:embed="rId8"/>
                <a:stretch>
                  <a:fillRect l="-2462" t="-3983" b="-7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37832" y="3519327"/>
                <a:ext cx="22204828" cy="9515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giác ABC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32" y="3519327"/>
                <a:ext cx="22204828" cy="951543"/>
              </a:xfrm>
              <a:prstGeom prst="rect">
                <a:avLst/>
              </a:prstGeom>
              <a:blipFill>
                <a:blip r:embed="rId9"/>
                <a:stretch>
                  <a:fillRect l="-1455" t="-1666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553245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553200"/>
            <a:ext cx="23862374" cy="6781800"/>
            <a:chOff x="48567" y="4381499"/>
            <a:chExt cx="23018772" cy="678179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622174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𝟕𝟑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vi-VN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18684" y="5231767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4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998664" y="7149283"/>
                <a:ext cx="13740437" cy="4431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cosin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𝑩𝑨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𝟕𝟑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𝟕𝟑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𝟕𝟑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664" y="7149283"/>
                <a:ext cx="13740437" cy="4431470"/>
              </a:xfrm>
              <a:prstGeom prst="rect">
                <a:avLst/>
              </a:prstGeom>
              <a:blipFill>
                <a:blip r:embed="rId8"/>
                <a:stretch>
                  <a:fillRect l="-2351" t="-3851" b="-7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08844" y="3819693"/>
                <a:ext cx="22204828" cy="850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844" y="3819693"/>
                <a:ext cx="22204828" cy="850939"/>
              </a:xfrm>
              <a:prstGeom prst="rect">
                <a:avLst/>
              </a:prstGeom>
              <a:blipFill>
                <a:blip r:embed="rId9"/>
                <a:stretch>
                  <a:fillRect l="-1263"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609498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553200"/>
            <a:ext cx="23862374" cy="6858000"/>
            <a:chOff x="48567" y="4381499"/>
            <a:chExt cx="23018772" cy="685799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629794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8287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75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5400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5400" b="1" smtClean="0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2687317" y="5230688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5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469211" y="7036370"/>
                <a:ext cx="20217437" cy="5223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cosin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lvl="3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𝑨𝑪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3"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211" y="7036370"/>
                <a:ext cx="20217437" cy="5223738"/>
              </a:xfrm>
              <a:prstGeom prst="rect">
                <a:avLst/>
              </a:prstGeom>
              <a:blipFill>
                <a:blip r:embed="rId8"/>
                <a:stretch>
                  <a:fillRect l="-1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878713" y="3589751"/>
                <a:ext cx="23297948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Tính độ dài cạnh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13" y="3589751"/>
                <a:ext cx="23297948" cy="942053"/>
              </a:xfrm>
              <a:prstGeom prst="rect">
                <a:avLst/>
              </a:prstGeom>
              <a:blipFill>
                <a:blip r:embed="rId9"/>
                <a:stretch>
                  <a:fillRect l="-1387" t="-1753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60791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1 giờ, tàu di chuyển từ O đến A với quãng đường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20.1 =20 (km) tương ứng với 20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0,5 giờ tiếp theo, tàu di chuyển từ A đến B với quãng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 là: 20.0,5 = 10 (km) tương ứng với 10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B15F501-14A4-A1F8-9EF1-7024DC6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851" y="2862415"/>
            <a:ext cx="8763000" cy="64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7267711"/>
            <a:ext cx="23862374" cy="5716250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34536"/>
            <a:chOff x="241306" y="2243792"/>
            <a:chExt cx="11778089" cy="617268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16842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6842" y="2243792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𝟔𝟏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 smtClean="0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2644429" y="5234965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6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931029" y="8151794"/>
                <a:ext cx="17069947" cy="3750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𝒂𝒄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func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029" y="8151794"/>
                <a:ext cx="17069947" cy="3750642"/>
              </a:xfrm>
              <a:prstGeom prst="rect">
                <a:avLst/>
              </a:prstGeom>
              <a:blipFill>
                <a:blip r:embed="rId8"/>
                <a:stretch>
                  <a:fillRect l="-1929" b="-8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878712" y="3589751"/>
                <a:ext cx="23555715" cy="945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12" y="3589751"/>
                <a:ext cx="23555715" cy="945708"/>
              </a:xfrm>
              <a:prstGeom prst="rect">
                <a:avLst/>
              </a:prstGeom>
              <a:blipFill>
                <a:blip r:embed="rId9"/>
                <a:stretch>
                  <a:fillRect l="-1372" t="-16774" r="-751" b="-3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710638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7267711"/>
            <a:ext cx="23862374" cy="6143489"/>
            <a:chOff x="48567" y="4381499"/>
            <a:chExt cx="23018772" cy="6143488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583431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523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vi-VN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vi-VN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5400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vi-VN" sz="5400" b="1" smtClean="0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590550" y="5201946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7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729684" y="7448327"/>
                <a:ext cx="19150637" cy="5050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cosin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𝑪𝑨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𝑪𝑩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684" y="7448327"/>
                <a:ext cx="19150637" cy="5050229"/>
              </a:xfrm>
              <a:prstGeom prst="rect">
                <a:avLst/>
              </a:prstGeom>
              <a:blipFill>
                <a:blip r:embed="rId8"/>
                <a:stretch>
                  <a:fillRect l="-1719" b="-6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878713" y="3589751"/>
                <a:ext cx="23297948" cy="1001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fr-FR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fr-FR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, 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fr-FR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13" y="3589751"/>
                <a:ext cx="23297948" cy="1001493"/>
              </a:xfrm>
              <a:prstGeom prst="rect">
                <a:avLst/>
              </a:prstGeom>
              <a:blipFill>
                <a:blip r:embed="rId9"/>
                <a:stretch>
                  <a:fillRect l="-1387" t="-10366" b="-35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75730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960323"/>
            <a:ext cx="23862374" cy="6374677"/>
            <a:chOff x="48567" y="4381499"/>
            <a:chExt cx="23018772" cy="6374676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814619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𝟏𝟏𝟕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4762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421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𝟓𝟖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33355" y="5258692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8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914914" y="7239000"/>
                <a:ext cx="12744188" cy="5711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𝒃𝒄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    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914" y="7239000"/>
                <a:ext cx="12744188" cy="5711500"/>
              </a:xfrm>
              <a:prstGeom prst="rect">
                <a:avLst/>
              </a:prstGeom>
              <a:blipFill>
                <a:blip r:embed="rId8"/>
                <a:stretch>
                  <a:fillRect l="-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77253" y="3561683"/>
                <a:ext cx="2329794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​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253" y="3561683"/>
                <a:ext cx="23297948" cy="923330"/>
              </a:xfrm>
              <a:prstGeom prst="rect">
                <a:avLst/>
              </a:prstGeom>
              <a:blipFill>
                <a:blip r:embed="rId9"/>
                <a:stretch>
                  <a:fillRect l="-1413" t="-1973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9B90964-20AB-49DA-B2FB-7650BCDCA23C}"/>
                  </a:ext>
                </a:extLst>
              </p:cNvPr>
              <p:cNvSpPr txBox="1"/>
              <p:nvPr/>
            </p:nvSpPr>
            <p:spPr>
              <a:xfrm>
                <a:off x="13076582" y="11729671"/>
                <a:ext cx="6506818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′.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B90964-20AB-49DA-B2FB-7650BCDCA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6582" y="11729671"/>
                <a:ext cx="6506818" cy="9420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8552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5638800"/>
            <a:ext cx="23862374" cy="7701627"/>
            <a:chOff x="48567" y="4381499"/>
            <a:chExt cx="23018772" cy="7701626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7141569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4343400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𝟓𝟑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4762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𝟓𝟗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𝟒𝟗</m:t>
                      </m:r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421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𝟓𝟗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𝟔𝟐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  <m:r>
                          <a:rPr lang="en-US" sz="5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2628744" y="4470253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759" cy="1591802"/>
            <a:chOff x="923003" y="3917552"/>
            <a:chExt cx="23943759" cy="1591801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090" y="4189081"/>
              <a:ext cx="23594672" cy="1320272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9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092023" y="6138528"/>
                <a:ext cx="11824378" cy="714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𝒂𝒄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′.</m:t>
                      </m:r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023" y="6138528"/>
                <a:ext cx="11824378" cy="7141570"/>
              </a:xfrm>
              <a:prstGeom prst="rect">
                <a:avLst/>
              </a:prstGeom>
              <a:blipFill>
                <a:blip r:embed="rId8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4173398" y="2930736"/>
                <a:ext cx="2181619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398" y="2930736"/>
                <a:ext cx="21816199" cy="923330"/>
              </a:xfrm>
              <a:prstGeom prst="rect">
                <a:avLst/>
              </a:prstGeom>
              <a:blipFill>
                <a:blip r:embed="rId9"/>
                <a:stretch>
                  <a:fillRect l="-1509" t="-19868" b="-3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2852698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553200"/>
            <a:ext cx="23862374" cy="6858000"/>
            <a:chOff x="48567" y="4381499"/>
            <a:chExt cx="23018772" cy="685799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629794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b="1" dirty="0">
                      <a:solidFill>
                        <a:prstClr val="white"/>
                      </a:solidFill>
                    </a:rPr>
                    <a:t>7,5</a:t>
                  </a:r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  <m:r>
                        <m:rPr>
                          <m:nor/>
                        </m:rPr>
                        <a:rPr lang="en-US" sz="54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64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2628744" y="5232253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1" y="2491205"/>
            <a:ext cx="23943880" cy="2705022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10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28575" y="1603631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7173355" y="6759465"/>
                <a:ext cx="11454437" cy="5716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𝟐𝟐𝟓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355" y="6759465"/>
                <a:ext cx="11454437" cy="5716630"/>
              </a:xfrm>
              <a:prstGeom prst="rect">
                <a:avLst/>
              </a:prstGeom>
              <a:blipFill>
                <a:blip r:embed="rId8"/>
                <a:stretch>
                  <a:fillRect l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278127" y="3191658"/>
                <a:ext cx="21816199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cm,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cm,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cm. Khi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𝑨𝑴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27" y="3191658"/>
                <a:ext cx="21816199" cy="1754326"/>
              </a:xfrm>
              <a:prstGeom prst="rect">
                <a:avLst/>
              </a:prstGeom>
              <a:blipFill>
                <a:blip r:embed="rId9"/>
                <a:stretch>
                  <a:fillRect l="-1509" t="-10453" b="-19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57FBB874-F6B5-4863-8938-66AC203C49FC}"/>
                  </a:ext>
                </a:extLst>
              </p:cNvPr>
              <p:cNvSpPr txBox="1"/>
              <p:nvPr/>
            </p:nvSpPr>
            <p:spPr>
              <a:xfrm>
                <a:off x="13914361" y="10992055"/>
                <a:ext cx="4936470" cy="1301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𝑨𝑴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7FBB874-F6B5-4863-8938-66AC203C4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4361" y="10992055"/>
                <a:ext cx="4936470" cy="1301062"/>
              </a:xfrm>
              <a:prstGeom prst="rect">
                <a:avLst/>
              </a:prstGeom>
              <a:blipFill>
                <a:blip r:embed="rId10"/>
                <a:stretch>
                  <a:fillRect b="-11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256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97814" y="6346772"/>
            <a:ext cx="23862374" cy="6972344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105400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m:rPr>
                            <m:nor/>
                          </m:rPr>
                          <a:rPr lang="en-US" sz="5400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,5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31557" y="5239089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1" y="2491205"/>
            <a:ext cx="23943880" cy="2705022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71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11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28575" y="1603631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1028955" y="7676577"/>
                <a:ext cx="19150637" cy="4395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55" y="7676577"/>
                <a:ext cx="19150637" cy="4395819"/>
              </a:xfrm>
              <a:prstGeom prst="rect">
                <a:avLst/>
              </a:prstGeom>
              <a:blipFill>
                <a:blip r:embed="rId8"/>
                <a:stretch>
                  <a:fillRect l="-1719" t="-3883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093841" y="3191658"/>
                <a:ext cx="23000485" cy="1832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Cho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𝑩𝑴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41" y="3191658"/>
                <a:ext cx="23000485" cy="1832489"/>
              </a:xfrm>
              <a:prstGeom prst="rect">
                <a:avLst/>
              </a:prstGeom>
              <a:blipFill>
                <a:blip r:embed="rId9"/>
                <a:stretch>
                  <a:fillRect l="-1405" t="-10000" b="-1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2693F18-AF09-47B7-9079-C5426283C3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0388" y="7050744"/>
            <a:ext cx="7861523" cy="6289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556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858001"/>
            <a:ext cx="23943880" cy="6629399"/>
            <a:chOff x="48567" y="4381499"/>
            <a:chExt cx="23018772" cy="6812516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800628"/>
              <a:ext cx="22682027" cy="6393387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362218"/>
            <a:ext cx="23556178" cy="1267182"/>
            <a:chOff x="241306" y="2243792"/>
            <a:chExt cx="11778089" cy="63359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0523" y="2260115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m:rPr>
                            <m:nor/>
                          </m:rPr>
                          <a:rPr lang="en-US" sz="5400" b="1" dirty="0">
                            <a:solidFill>
                              <a:prstClr val="white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31557" y="5495907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1" y="2491205"/>
            <a:ext cx="23943880" cy="2705022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71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12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28575" y="1603631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444697" y="7180663"/>
                <a:ext cx="12469860" cy="5697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	  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	  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697" y="7180663"/>
                <a:ext cx="12469860" cy="5697137"/>
              </a:xfrm>
              <a:prstGeom prst="rect">
                <a:avLst/>
              </a:prstGeom>
              <a:blipFill>
                <a:blip r:embed="rId8"/>
                <a:stretch>
                  <a:fillRect l="-2590" b="-4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093841" y="3191658"/>
                <a:ext cx="23000485" cy="1832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Cho </a:t>
                </a:r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𝑩𝑨𝑪</m:t>
                        </m:r>
                      </m:e>
                    </m:acc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cạnh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vi-VN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Tính bán kính của đường tròn ngoại tiếp tam giác </a:t>
                </a:r>
                <a14:m>
                  <m:oMath xmlns:m="http://schemas.openxmlformats.org/officeDocument/2006/math">
                    <m:r>
                      <a:rPr lang="vi-VN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vi-VN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41" y="3191658"/>
                <a:ext cx="23000485" cy="1832489"/>
              </a:xfrm>
              <a:prstGeom prst="rect">
                <a:avLst/>
              </a:prstGeom>
              <a:blipFill>
                <a:blip r:embed="rId9"/>
                <a:stretch>
                  <a:fillRect l="-1405" t="-5667" b="-1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991675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858000"/>
            <a:ext cx="23862374" cy="6477000"/>
            <a:chOff x="48567" y="4381499"/>
            <a:chExt cx="23018772" cy="647699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91694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206438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6667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rad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753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18684" y="5368831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13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8214660" y="7162800"/>
                <a:ext cx="8064821" cy="6277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5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660" y="7162800"/>
                <a:ext cx="8064821" cy="6277359"/>
              </a:xfrm>
              <a:prstGeom prst="rect">
                <a:avLst/>
              </a:prstGeom>
              <a:blipFill>
                <a:blip r:embed="rId8"/>
                <a:stretch>
                  <a:fillRect l="-4082" b="-4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52988" y="3065848"/>
                <a:ext cx="22204828" cy="1801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cm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fr-FR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88" y="3065848"/>
                <a:ext cx="22204828" cy="1801455"/>
              </a:xfrm>
              <a:prstGeom prst="rect">
                <a:avLst/>
              </a:prstGeom>
              <a:blipFill>
                <a:blip r:embed="rId9"/>
                <a:stretch>
                  <a:fillRect t="-10169" b="-1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55555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1" y="6477000"/>
            <a:ext cx="23862374" cy="6934200"/>
            <a:chOff x="48567" y="4381499"/>
            <a:chExt cx="23018772" cy="693419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637414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11013" y="5231112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14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1074986" y="7592854"/>
                <a:ext cx="10223744" cy="2613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𝟏𝟖𝟎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86" y="7592854"/>
                <a:ext cx="10223744" cy="2613151"/>
              </a:xfrm>
              <a:prstGeom prst="rect">
                <a:avLst/>
              </a:prstGeom>
              <a:blipFill>
                <a:blip r:embed="rId8"/>
                <a:stretch>
                  <a:fillRect l="-3160" t="-6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52988" y="3065848"/>
                <a:ext cx="22204828" cy="1782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gần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88" y="3065848"/>
                <a:ext cx="22204828" cy="1782539"/>
              </a:xfrm>
              <a:prstGeom prst="rect">
                <a:avLst/>
              </a:prstGeom>
              <a:blipFill>
                <a:blip r:embed="rId9"/>
                <a:stretch>
                  <a:fillRect l="-1483" t="-8904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22C32BFA-516D-4298-BC23-37937CC5EDB8}"/>
              </a:ext>
            </a:extLst>
          </p:cNvPr>
          <p:cNvCxnSpPr>
            <a:stCxn id="3" idx="0"/>
          </p:cNvCxnSpPr>
          <p:nvPr/>
        </p:nvCxnSpPr>
        <p:spPr>
          <a:xfrm flipH="1">
            <a:off x="12192000" y="7037057"/>
            <a:ext cx="55071" cy="622174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009CD79C-F92A-4595-80A6-EEBB08CF2EED}"/>
                  </a:ext>
                </a:extLst>
              </p:cNvPr>
              <p:cNvSpPr txBox="1"/>
              <p:nvPr/>
            </p:nvSpPr>
            <p:spPr>
              <a:xfrm>
                <a:off x="12672731" y="7556474"/>
                <a:ext cx="11411812" cy="4063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func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</m:den>
                    </m:f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°≈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09CD79C-F92A-4595-80A6-EEBB08CF2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2731" y="7556474"/>
                <a:ext cx="11411812" cy="4063805"/>
              </a:xfrm>
              <a:prstGeom prst="rect">
                <a:avLst/>
              </a:prstGeom>
              <a:blipFill>
                <a:blip r:embed="rId10"/>
                <a:stretch>
                  <a:fillRect l="-2885" t="-300" b="-3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078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207423" y="6508501"/>
            <a:ext cx="23862374" cy="6902699"/>
            <a:chOff x="48567" y="4381499"/>
            <a:chExt cx="23018772" cy="6153334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460345"/>
              <a:ext cx="22682027" cy="6074488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8656633" y="5196861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217013"/>
              <a:ext cx="23594672" cy="2102005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15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838200" y="6358928"/>
                <a:ext cx="12888027" cy="5578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𝟒𝟕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func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358928"/>
                <a:ext cx="12888027" cy="5578578"/>
              </a:xfrm>
              <a:prstGeom prst="rect">
                <a:avLst/>
              </a:prstGeom>
              <a:blipFill>
                <a:blip r:embed="rId8"/>
                <a:stretch>
                  <a:fillRect l="-2554" b="-1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052988" y="3065848"/>
                <a:ext cx="22204828" cy="1782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88" y="3065848"/>
                <a:ext cx="22204828" cy="1782539"/>
              </a:xfrm>
              <a:prstGeom prst="rect">
                <a:avLst/>
              </a:prstGeom>
              <a:blipFill>
                <a:blip r:embed="rId9"/>
                <a:stretch>
                  <a:fillRect l="-1483" t="-8562" b="-1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8E95EB6-D2A7-4824-8BCF-51EB54C0C969}"/>
                  </a:ext>
                </a:extLst>
              </p:cNvPr>
              <p:cNvSpPr txBox="1"/>
              <p:nvPr/>
            </p:nvSpPr>
            <p:spPr>
              <a:xfrm>
                <a:off x="3297936" y="11880418"/>
                <a:ext cx="5680213" cy="1527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8E95EB6-D2A7-4824-8BCF-51EB54C0C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936" y="11880418"/>
                <a:ext cx="5680213" cy="15274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2EBEB10D-0D74-4C12-A379-ABA63082656F}"/>
                  </a:ext>
                </a:extLst>
              </p:cNvPr>
              <p:cNvSpPr txBox="1"/>
              <p:nvPr/>
            </p:nvSpPr>
            <p:spPr>
              <a:xfrm>
                <a:off x="16294719" y="6479229"/>
                <a:ext cx="6753616" cy="6218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𝟒𝟕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BEB10D-0D74-4C12-A379-ABA630826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4719" y="6479229"/>
                <a:ext cx="6753616" cy="62188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6E3574A-7A6C-422B-AF22-5575E2139B8B}"/>
              </a:ext>
            </a:extLst>
          </p:cNvPr>
          <p:cNvCxnSpPr/>
          <p:nvPr/>
        </p:nvCxnSpPr>
        <p:spPr>
          <a:xfrm>
            <a:off x="14249400" y="6596949"/>
            <a:ext cx="0" cy="681093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34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kilômét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(số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			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81" name="Picture 202">
            <a:extLst>
              <a:ext uri="{FF2B5EF4-FFF2-40B4-BE49-F238E27FC236}">
                <a16:creationId xmlns="" xmlns:a16="http://schemas.microsoft.com/office/drawing/2014/main" id="{89974652-12AD-C352-6722-0B61F3A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9560" y="5276249"/>
            <a:ext cx="6051316" cy="41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34">
            <a:extLst>
              <a:ext uri="{FF2B5EF4-FFF2-40B4-BE49-F238E27FC236}">
                <a16:creationId xmlns="" xmlns:a16="http://schemas.microsoft.com/office/drawing/2014/main" id="{068819CA-3B82-5285-972E-E76CD4CB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732" y="9568490"/>
            <a:ext cx="104169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Trên sơ đồ, khoảng cách từ cảng đến tàu là đoạn OB dài khoảng 28 cm.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="" xmlns:a16="http://schemas.microsoft.com/office/drawing/2014/main" id="{10EDA615-3E14-4D19-640B-2578AB56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478" y="12199937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36">
            <a:extLst>
              <a:ext uri="{FF2B5EF4-FFF2-40B4-BE49-F238E27FC236}">
                <a16:creationId xmlns="" xmlns:a16="http://schemas.microsoft.com/office/drawing/2014/main" id="{EDE0595B-1879-20CE-26D5-7BC36E54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932" y="11351217"/>
            <a:ext cx="112476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đó khoảng cách từ cảng đến tàu thực tế khoảng 28 km.</a:t>
            </a:r>
            <a:endParaRPr kumimoji="0" lang="vi-VN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96A8326-9226-404C-01BC-1A0AC194B618}"/>
              </a:ext>
            </a:extLst>
          </p:cNvPr>
          <p:cNvSpPr txBox="1"/>
          <p:nvPr/>
        </p:nvSpPr>
        <p:spPr>
          <a:xfrm>
            <a:off x="16701499" y="3218184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89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42" grpId="0"/>
      <p:bldP spid="45" grpId="0"/>
      <p:bldP spid="5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76200" y="6019800"/>
            <a:ext cx="23862374" cy="7391399"/>
            <a:chOff x="48567" y="4381499"/>
            <a:chExt cx="23018772" cy="6588980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598618"/>
              <a:ext cx="22682027" cy="6371861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868376" cy="1079474"/>
              <a:chOff x="410517" y="4648199"/>
              <a:chExt cx="3868376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226014" y="3828237"/>
                <a:ext cx="966341" cy="260626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4648200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𝟏𝟔𝟖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𝟏𝟏𝟖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597565" y="4798154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1907215"/>
            <a:chOff x="923003" y="3917552"/>
            <a:chExt cx="23943880" cy="1907214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39790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16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90548" y="5992082"/>
                <a:ext cx="18317218" cy="5611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     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func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func>
                      </m:den>
                    </m:f>
                  </m:oMath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48" y="5992082"/>
                <a:ext cx="18317218" cy="5611280"/>
              </a:xfrm>
              <a:prstGeom prst="rect">
                <a:avLst/>
              </a:prstGeom>
              <a:blipFill>
                <a:blip r:embed="rId8"/>
                <a:stretch>
                  <a:fillRect l="-1764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2468931" y="3392815"/>
                <a:ext cx="21773729" cy="948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ABC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𝟏𝟏𝟕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931" y="3392815"/>
                <a:ext cx="21773729" cy="948080"/>
              </a:xfrm>
              <a:prstGeom prst="rect">
                <a:avLst/>
              </a:prstGeom>
              <a:blipFill>
                <a:blip r:embed="rId9"/>
                <a:stretch>
                  <a:fillRect l="-1484" t="-16774" b="-37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D21F3D9-3898-49BB-84C5-A4AB280E80C9}"/>
                  </a:ext>
                </a:extLst>
              </p:cNvPr>
              <p:cNvSpPr txBox="1"/>
              <p:nvPr/>
            </p:nvSpPr>
            <p:spPr>
              <a:xfrm>
                <a:off x="15092570" y="7230734"/>
                <a:ext cx="9314621" cy="6058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𝑨𝑪</m:t>
                      </m:r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𝟏𝟏𝟕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sup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𝟔𝟖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D21F3D9-3898-49BB-84C5-A4AB280E8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2570" y="7230734"/>
                <a:ext cx="9314621" cy="6058966"/>
              </a:xfrm>
              <a:prstGeom prst="rect">
                <a:avLst/>
              </a:prstGeom>
              <a:blipFill>
                <a:blip r:embed="rId10"/>
                <a:stretch>
                  <a:fillRect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0FA38E42-A0FE-4530-A578-03A218B74007}"/>
              </a:ext>
            </a:extLst>
          </p:cNvPr>
          <p:cNvCxnSpPr/>
          <p:nvPr/>
        </p:nvCxnSpPr>
        <p:spPr>
          <a:xfrm>
            <a:off x="13186227" y="7696200"/>
            <a:ext cx="0" cy="571499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E9A68882-7406-4EA6-AA6B-37AB5FB7F0FE}"/>
                  </a:ext>
                </a:extLst>
              </p:cNvPr>
              <p:cNvSpPr txBox="1"/>
              <p:nvPr/>
            </p:nvSpPr>
            <p:spPr>
              <a:xfrm>
                <a:off x="4419600" y="11712708"/>
                <a:ext cx="6185452" cy="1653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𝑨𝑪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num>
                        <m:den>
                          <m:func>
                            <m:funcPr>
                              <m:ctrlP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sz="5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9A68882-7406-4EA6-AA6B-37AB5FB7F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11712708"/>
                <a:ext cx="6185452" cy="16535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80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578413"/>
            <a:ext cx="23862374" cy="6832786"/>
            <a:chOff x="48567" y="4381499"/>
            <a:chExt cx="23018772" cy="6091011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630734"/>
              <a:ext cx="22682027" cy="5841776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𝟒𝟖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33355" y="5245342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17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260236" y="6821974"/>
                <a:ext cx="13790421" cy="6010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Hê-rông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𝟐𝟒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236" y="6821974"/>
                <a:ext cx="13790421" cy="6010876"/>
              </a:xfrm>
              <a:prstGeom prst="rect">
                <a:avLst/>
              </a:prstGeom>
              <a:blipFill>
                <a:blip r:embed="rId8"/>
                <a:stretch>
                  <a:fillRect l="-2387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626873"/>
                <a:ext cx="2250238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626873"/>
                <a:ext cx="22502381" cy="923330"/>
              </a:xfrm>
              <a:prstGeom prst="rect">
                <a:avLst/>
              </a:prstGeom>
              <a:blipFill>
                <a:blip r:embed="rId9"/>
                <a:stretch>
                  <a:fillRect l="-1436" t="-19868" b="-38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565249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578413"/>
            <a:ext cx="23862374" cy="6412385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6588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33355" y="5245342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18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628665" y="7145004"/>
                <a:ext cx="11906736" cy="4767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665" y="7145004"/>
                <a:ext cx="11906736" cy="4767972"/>
              </a:xfrm>
              <a:prstGeom prst="rect">
                <a:avLst/>
              </a:prstGeom>
              <a:blipFill>
                <a:blip r:embed="rId8"/>
                <a:stretch>
                  <a:fillRect l="-2712" b="-6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626873"/>
                <a:ext cx="22502381" cy="942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626873"/>
                <a:ext cx="22502381" cy="942053"/>
              </a:xfrm>
              <a:prstGeom prst="rect">
                <a:avLst/>
              </a:prstGeom>
              <a:blipFill>
                <a:blip r:embed="rId9"/>
                <a:stretch>
                  <a:fillRect l="-1436" t="-1753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399198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578413"/>
            <a:ext cx="23862374" cy="6832787"/>
            <a:chOff x="48567" y="4381499"/>
            <a:chExt cx="23018772" cy="6091012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636343"/>
              <a:ext cx="22682027" cy="5836168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7143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𝟖𝟒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𝟒𝟐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𝟏𝟔𝟖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598141" y="5245341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19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690219" y="6629400"/>
                <a:ext cx="8225182" cy="6052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𝟐𝟏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19" y="6629400"/>
                <a:ext cx="8225182" cy="6052041"/>
              </a:xfrm>
              <a:prstGeom prst="rect">
                <a:avLst/>
              </a:prstGeom>
              <a:blipFill>
                <a:blip r:embed="rId8"/>
                <a:stretch>
                  <a:fillRect b="-5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763624"/>
                <a:ext cx="2250238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763624"/>
                <a:ext cx="22502381" cy="830997"/>
              </a:xfrm>
              <a:prstGeom prst="rect">
                <a:avLst/>
              </a:prstGeom>
              <a:blipFill>
                <a:blip r:embed="rId9"/>
                <a:stretch>
                  <a:fillRect l="-1219" t="-17518" r="-542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46B43847-5657-485C-81DE-0C4C106D5B65}"/>
                  </a:ext>
                </a:extLst>
              </p:cNvPr>
              <p:cNvSpPr txBox="1"/>
              <p:nvPr/>
            </p:nvSpPr>
            <p:spPr>
              <a:xfrm>
                <a:off x="12496800" y="6697952"/>
                <a:ext cx="10439400" cy="6713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r>
                        <a:rPr lang="en-US" sz="54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B43847-5657-485C-81DE-0C4C106D5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6697952"/>
                <a:ext cx="10439400" cy="6713248"/>
              </a:xfrm>
              <a:prstGeom prst="rect">
                <a:avLst/>
              </a:prstGeom>
              <a:blipFill>
                <a:blip r:embed="rId10"/>
                <a:stretch>
                  <a:fillRect l="-3094" r="-525" b="-4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06DA0AA6-0578-4656-BF4D-FD62C82701DE}"/>
              </a:ext>
            </a:extLst>
          </p:cNvPr>
          <p:cNvCxnSpPr/>
          <p:nvPr/>
        </p:nvCxnSpPr>
        <p:spPr>
          <a:xfrm>
            <a:off x="11277600" y="6858000"/>
            <a:ext cx="0" cy="655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45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684EA2C-EA50-4AA2-AECA-C5048A031A04}"/>
                  </a:ext>
                </a:extLst>
              </p:cNvPr>
              <p:cNvSpPr/>
              <p:nvPr/>
            </p:nvSpPr>
            <p:spPr>
              <a:xfrm>
                <a:off x="19217728" y="4783244"/>
                <a:ext cx="4936470" cy="1234536"/>
              </a:xfrm>
              <a:prstGeom prst="rect">
                <a:avLst/>
              </a:prstGeom>
              <a:solidFill>
                <a:srgbClr val="327E3B"/>
              </a:solidFill>
              <a:ln w="190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684EA2C-EA50-4AA2-AECA-C5048A031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7728" y="4783244"/>
                <a:ext cx="4936470" cy="1234536"/>
              </a:xfrm>
              <a:prstGeom prst="rect">
                <a:avLst/>
              </a:prstGeom>
              <a:blipFill>
                <a:blip r:embed="rId3"/>
                <a:stretch>
                  <a:fillRect t="-952" b="-12857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215016"/>
            <a:ext cx="23862374" cy="7272384"/>
            <a:chOff x="48567" y="4381499"/>
            <a:chExt cx="23018772" cy="6482886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630735"/>
              <a:ext cx="22682027" cy="6233650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556936" y="4724400"/>
            <a:ext cx="19118618" cy="1295400"/>
            <a:chOff x="241306" y="2225779"/>
            <a:chExt cx="9559309" cy="647700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56211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56211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 t="-474" b="-1279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7"/>
                  <a:stretch>
                    <a:fillRect b="-1516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583686" y="4860512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020170"/>
            <a:chOff x="923003" y="3917552"/>
            <a:chExt cx="23943880" cy="2020169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510864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20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580383" y="6458578"/>
                <a:ext cx="11548072" cy="5669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𝑨𝑪</m:t>
                          </m:r>
                        </m:e>
                      </m:acc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=(−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𝑩𝑪</m:t>
                          </m:r>
                        </m:e>
                      </m:acc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83" y="6458578"/>
                <a:ext cx="11548072" cy="56693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63824" y="3567208"/>
                <a:ext cx="2250238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𝟏𝟓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bao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824" y="3567208"/>
                <a:ext cx="22502381" cy="830997"/>
              </a:xfrm>
              <a:prstGeom prst="rect">
                <a:avLst/>
              </a:prstGeom>
              <a:blipFill>
                <a:blip r:embed="rId10"/>
                <a:stretch>
                  <a:fillRect l="-1246" t="-17647" r="-542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FDFC837E-CC38-42B2-A210-D453851AB645}"/>
                  </a:ext>
                </a:extLst>
              </p:cNvPr>
              <p:cNvSpPr txBox="1"/>
              <p:nvPr/>
            </p:nvSpPr>
            <p:spPr>
              <a:xfrm>
                <a:off x="4797710" y="9688854"/>
                <a:ext cx="6145696" cy="1001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DFC837E-CC38-42B2-A210-D453851AB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710" y="9688854"/>
                <a:ext cx="6145696" cy="1001493"/>
              </a:xfrm>
              <a:prstGeom prst="rect">
                <a:avLst/>
              </a:prstGeom>
              <a:blipFill>
                <a:blip r:embed="rId11"/>
                <a:stretch>
                  <a:fillRect t="-12727" b="-3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B20659C2-7497-420C-9BC4-586A1DCEDBFD}"/>
                  </a:ext>
                </a:extLst>
              </p:cNvPr>
              <p:cNvSpPr txBox="1"/>
              <p:nvPr/>
            </p:nvSpPr>
            <p:spPr>
              <a:xfrm>
                <a:off x="4279578" y="11028958"/>
                <a:ext cx="5989982" cy="1009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20659C2-7497-420C-9BC4-586A1DCED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78" y="11028958"/>
                <a:ext cx="5989982" cy="1009892"/>
              </a:xfrm>
              <a:prstGeom prst="rect">
                <a:avLst/>
              </a:prstGeom>
              <a:blipFill>
                <a:blip r:embed="rId12"/>
                <a:stretch>
                  <a:fillRect t="-9639" b="-3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6700BC0F-5046-404E-964E-4B126F986282}"/>
                  </a:ext>
                </a:extLst>
              </p:cNvPr>
              <p:cNvSpPr txBox="1"/>
              <p:nvPr/>
            </p:nvSpPr>
            <p:spPr>
              <a:xfrm>
                <a:off x="12574237" y="6126439"/>
                <a:ext cx="11627646" cy="5404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sz="5400" b="1" dirty="0">
                    <a:solidFill>
                      <a:prstClr val="black"/>
                    </a:solidFill>
                  </a:rPr>
                  <a:t>	   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𝟑𝟕</m:t>
                            </m:r>
                          </m:e>
                        </m:rad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𝟑𝟒</m:t>
                            </m:r>
                          </m:e>
                        </m:rad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5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𝑨𝑪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𝑩𝑪</m:t>
                          </m:r>
                          <m:r>
                            <a:rPr lang="en-US" sz="5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54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00BC0F-5046-404E-964E-4B126F986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4237" y="6126439"/>
                <a:ext cx="11627646" cy="5404878"/>
              </a:xfrm>
              <a:prstGeom prst="rect">
                <a:avLst/>
              </a:prstGeom>
              <a:blipFill>
                <a:blip r:embed="rId13"/>
                <a:stretch>
                  <a:fillRect l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D870505E-7F5A-448C-A5CB-B89A4F321122}"/>
                  </a:ext>
                </a:extLst>
              </p:cNvPr>
              <p:cNvSpPr txBox="1"/>
              <p:nvPr/>
            </p:nvSpPr>
            <p:spPr>
              <a:xfrm>
                <a:off x="13662680" y="11946178"/>
                <a:ext cx="3106219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870505E-7F5A-448C-A5CB-B89A4F321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2680" y="11946178"/>
                <a:ext cx="3106219" cy="1288686"/>
              </a:xfrm>
              <a:prstGeom prst="rect">
                <a:avLst/>
              </a:prstGeom>
              <a:blipFill>
                <a:blip r:embed="rId14"/>
                <a:stretch>
                  <a:fillRect t="-948" b="-12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1A40122-7665-47C3-925B-AF22012B305A}"/>
              </a:ext>
            </a:extLst>
          </p:cNvPr>
          <p:cNvSpPr txBox="1"/>
          <p:nvPr/>
        </p:nvSpPr>
        <p:spPr>
          <a:xfrm>
            <a:off x="12913270" y="9010182"/>
            <a:ext cx="4494925" cy="1169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5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5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0E7C0A7-B42E-4965-8B13-97DC2FAC918D}"/>
              </a:ext>
            </a:extLst>
          </p:cNvPr>
          <p:cNvCxnSpPr/>
          <p:nvPr/>
        </p:nvCxnSpPr>
        <p:spPr>
          <a:xfrm>
            <a:off x="11658600" y="6494604"/>
            <a:ext cx="0" cy="699279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33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 animBg="1"/>
      <p:bldP spid="29" grpId="0"/>
      <p:bldP spid="33" grpId="0"/>
      <p:bldP spid="35" grpId="0"/>
      <p:bldP spid="39" grpId="0"/>
      <p:bldP spid="4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6578413"/>
            <a:ext cx="23862374" cy="6412385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381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b="-13744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a14:m>
                  <a:r>
                    <a:rPr lang="vi-VN" sz="5400" b="1" dirty="0">
                      <a:solidFill>
                        <a:prstClr val="white"/>
                      </a:solidFill>
                    </a:rPr>
                    <a:t>.</a:t>
                  </a:r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8009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m:rPr>
                            <m:nor/>
                          </m:rPr>
                          <a:rPr lang="vi-VN" sz="5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5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42523" y="5221139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21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4933203" y="7662437"/>
                <a:ext cx="16977503" cy="5034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203" y="7662437"/>
                <a:ext cx="16977503" cy="5034840"/>
              </a:xfrm>
              <a:prstGeom prst="rect">
                <a:avLst/>
              </a:prstGeom>
              <a:blipFill>
                <a:blip r:embed="rId8"/>
                <a:stretch>
                  <a:fillRect l="-1903" t="-1574" b="-2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763624"/>
                <a:ext cx="2250238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),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en-US" sz="5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763624"/>
                <a:ext cx="22502381" cy="923330"/>
              </a:xfrm>
              <a:prstGeom prst="rect">
                <a:avLst/>
              </a:prstGeom>
              <a:blipFill>
                <a:blip r:embed="rId9"/>
                <a:stretch>
                  <a:fillRect l="-1436" t="-1973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175128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80103" y="6452904"/>
            <a:ext cx="23862374" cy="6412385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991940" cy="1079474"/>
              <a:chOff x="410517" y="4648199"/>
              <a:chExt cx="3991940" cy="1079474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421084" y="3633167"/>
                <a:ext cx="966341" cy="2996405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620483" y="5069374"/>
            <a:ext cx="23556178" cy="1270562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rad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48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48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 b="-1047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rad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54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 t="-474" r="-244" b="-12796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rad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48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4800" b="1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prstClr val="white"/>
                      </a:solidFill>
                    </a:rPr>
                    <a:t>.</a:t>
                  </a:r>
                  <a:endParaRPr lang="en-US" sz="48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 b="-10900"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e>
                        </m:rad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4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à 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sz="4400" b="1">
                            <a:solidFill>
                              <a:prstClr val="white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44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6642523" y="5221139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2401467"/>
            <a:chOff x="923003" y="3917552"/>
            <a:chExt cx="23943880" cy="2401466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7"/>
              <a:ext cx="23594672" cy="189216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22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1FB11C65-8BD6-48B2-A424-E6F4B06755C4}"/>
                  </a:ext>
                </a:extLst>
              </p:cNvPr>
              <p:cNvSpPr txBox="1"/>
              <p:nvPr/>
            </p:nvSpPr>
            <p:spPr>
              <a:xfrm>
                <a:off x="1182814" y="7631004"/>
                <a:ext cx="23201186" cy="493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acc>
                  </m:oMath>
                </a14:m>
                <a:endParaRPr lang="en-US" sz="5400" b="1" i="1" dirty="0">
                  <a:solidFill>
                    <a:prstClr val="black"/>
                  </a:solidFill>
                </a:endParaRPr>
              </a:p>
              <a:p>
                <a:r>
                  <a:rPr lang="en-US" sz="5400" b="1" dirty="0">
                    <a:solidFill>
                      <a:prstClr val="black"/>
                    </a:solidFill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𝐜𝐨𝐬𝟔𝟎</m:t>
                    </m:r>
                    <m:r>
                      <a:rPr lang="en-US" sz="5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5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 vi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sub>
                    </m:sSub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𝑨𝑩𝑪</m:t>
                            </m:r>
                          </m:e>
                        </m:acc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fun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°=</m:t>
                    </m:r>
                    <m:f>
                      <m:fPr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FB11C65-8BD6-48B2-A424-E6F4B0675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814" y="7631004"/>
                <a:ext cx="23201186" cy="4932312"/>
              </a:xfrm>
              <a:prstGeom prst="rect">
                <a:avLst/>
              </a:prstGeom>
              <a:blipFill>
                <a:blip r:embed="rId8"/>
                <a:stretch>
                  <a:fillRect l="-1393" t="-3585" b="-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914401" y="3084768"/>
                <a:ext cx="22889217" cy="1782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Cho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5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5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acc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3084768"/>
                <a:ext cx="22889217" cy="1782155"/>
              </a:xfrm>
              <a:prstGeom prst="rect">
                <a:avLst/>
              </a:prstGeom>
              <a:blipFill>
                <a:blip r:embed="rId9"/>
                <a:stretch>
                  <a:fillRect l="-1411" t="-8562" b="-1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E87573B6-2E15-454A-8E8D-0ED480FA190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3787" y="7663838"/>
            <a:ext cx="5691024" cy="2952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630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222846" y="9597909"/>
            <a:ext cx="23862374" cy="3607784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868376" cy="1555665"/>
              <a:chOff x="410517" y="4648199"/>
              <a:chExt cx="3868376" cy="1555665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064639" y="3989613"/>
                <a:ext cx="1555665" cy="2872838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160390" y="8478591"/>
            <a:ext cx="23556178" cy="1040476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5641027"/>
            <a:chOff x="923003" y="3917552"/>
            <a:chExt cx="23943880" cy="5641025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6"/>
              <a:ext cx="23594672" cy="513172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23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238216"/>
                <a:ext cx="15465576" cy="4832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quật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ngôi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vỡ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muốn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phục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lấy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𝑪𝑨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238216"/>
                <a:ext cx="15465576" cy="4832092"/>
              </a:xfrm>
              <a:prstGeom prst="rect">
                <a:avLst/>
              </a:prstGeom>
              <a:blipFill>
                <a:blip r:embed="rId8"/>
                <a:stretch>
                  <a:fillRect l="-1577" t="-2522" r="-130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3B22846-700D-45F4-9530-8E62EF5A2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3478" y="3111041"/>
            <a:ext cx="6152060" cy="469396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7FB0A7F-41B4-404A-A5F4-5041A878C0B1}"/>
                  </a:ext>
                </a:extLst>
              </p:cNvPr>
              <p:cNvSpPr txBox="1"/>
              <p:nvPr/>
            </p:nvSpPr>
            <p:spPr>
              <a:xfrm>
                <a:off x="222846" y="10556435"/>
                <a:ext cx="23862374" cy="2279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29920"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629920"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Nửa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𝒑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𝑪𝑨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FB0A7F-41B4-404A-A5F4-5041A878C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46" y="10556435"/>
                <a:ext cx="23862374" cy="2279920"/>
              </a:xfrm>
              <a:prstGeom prst="rect">
                <a:avLst/>
              </a:prstGeom>
              <a:blipFill>
                <a:blip r:embed="rId10"/>
                <a:stretch>
                  <a:fillRect t="-4813" r="-1124" b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505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222846" y="9597909"/>
            <a:ext cx="23862374" cy="3607784"/>
            <a:chOff x="48567" y="4381499"/>
            <a:chExt cx="23018772" cy="5716249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9"/>
              <a:ext cx="3868376" cy="1555667"/>
              <a:chOff x="410517" y="4648199"/>
              <a:chExt cx="3868376" cy="1555667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064639" y="3989613"/>
                <a:ext cx="1555667" cy="2872839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2"/>
                <a:ext cx="2872839" cy="12678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160390" y="8478591"/>
            <a:ext cx="23556178" cy="1040476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𝟖𝟓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AF6DD6E-C69C-4024-A5BF-FE21EA5DD223}"/>
              </a:ext>
            </a:extLst>
          </p:cNvPr>
          <p:cNvSpPr/>
          <p:nvPr/>
        </p:nvSpPr>
        <p:spPr>
          <a:xfrm>
            <a:off x="188965" y="8429251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5641027"/>
            <a:chOff x="923003" y="3917552"/>
            <a:chExt cx="23943880" cy="5641025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6"/>
              <a:ext cx="23594672" cy="513172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23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391071" y="3238216"/>
                <a:ext cx="15465576" cy="4832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quật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ngôi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học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bị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vỡ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muốn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phục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cổ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lấy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đạc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𝑪𝑨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chiếc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đĩa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4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71" y="3238216"/>
                <a:ext cx="15465576" cy="4832092"/>
              </a:xfrm>
              <a:prstGeom prst="rect">
                <a:avLst/>
              </a:prstGeom>
              <a:blipFill>
                <a:blip r:embed="rId8"/>
                <a:stretch>
                  <a:fillRect l="-1577" t="-2522" r="-130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73B22846-700D-45F4-9530-8E62EF5A2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3478" y="3111041"/>
            <a:ext cx="6152060" cy="469396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7FB0A7F-41B4-404A-A5F4-5041A878C0B1}"/>
                  </a:ext>
                </a:extLst>
              </p:cNvPr>
              <p:cNvSpPr txBox="1"/>
              <p:nvPr/>
            </p:nvSpPr>
            <p:spPr>
              <a:xfrm>
                <a:off x="1651963" y="10621552"/>
                <a:ext cx="21516104" cy="2817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</m:d>
                        <m:d>
                          <m:d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𝑩𝑪</m:t>
                            </m:r>
                          </m:e>
                        </m:d>
                        <m:d>
                          <m:d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𝑪𝑨</m:t>
                            </m:r>
                          </m:e>
                        </m:d>
                      </m:e>
                    </m:ra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800" b="1" i="1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𝑪𝑨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𝑩𝑪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𝑪𝑨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𝟕𝟑</m:t>
                    </m:r>
                  </m:oMath>
                </a14:m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629920" algn="just">
                  <a:lnSpc>
                    <a:spcPct val="115000"/>
                  </a:lnSpc>
                  <a:spcAft>
                    <a:spcPts val="800"/>
                  </a:spcAft>
                </a:pPr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FB0A7F-41B4-404A-A5F4-5041A878C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963" y="10621552"/>
                <a:ext cx="21516104" cy="2817118"/>
              </a:xfrm>
              <a:prstGeom prst="rect">
                <a:avLst/>
              </a:prstGeom>
              <a:blipFill>
                <a:blip r:embed="rId10"/>
                <a:stretch>
                  <a:fillRect l="-1303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0768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222846" y="9597909"/>
            <a:ext cx="23862374" cy="3607785"/>
            <a:chOff x="48567" y="4381498"/>
            <a:chExt cx="23018772" cy="5716250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8"/>
              <a:ext cx="3868376" cy="1601808"/>
              <a:chOff x="410517" y="4648198"/>
              <a:chExt cx="3868376" cy="1601808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041569" y="4012681"/>
                <a:ext cx="1601808" cy="2872841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2"/>
                <a:ext cx="2872839" cy="126788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160390" y="8478591"/>
            <a:ext cx="23556178" cy="1040476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𝟔𝟏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5641027"/>
            <a:chOff x="923003" y="3917552"/>
            <a:chExt cx="23943880" cy="5641025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6"/>
              <a:ext cx="23594672" cy="513172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24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093840" y="3752489"/>
                <a:ext cx="16127360" cy="383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CD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chân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24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𝑪𝑨𝑫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𝑪𝑩𝑫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gần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40" y="3752489"/>
                <a:ext cx="16127360" cy="3835152"/>
              </a:xfrm>
              <a:prstGeom prst="rect">
                <a:avLst/>
              </a:prstGeom>
              <a:blipFill>
                <a:blip r:embed="rId8"/>
                <a:stretch>
                  <a:fillRect l="-1701" t="-3657" r="-76" b="-6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7FB0A7F-41B4-404A-A5F4-5041A878C0B1}"/>
                  </a:ext>
                </a:extLst>
              </p:cNvPr>
              <p:cNvSpPr txBox="1"/>
              <p:nvPr/>
            </p:nvSpPr>
            <p:spPr>
              <a:xfrm>
                <a:off x="490548" y="10537485"/>
                <a:ext cx="23862374" cy="2082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𝑪𝑨𝑫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𝑩𝑨𝑫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𝑨𝑫𝑩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lý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ABD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𝑨𝑫𝑩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𝑩𝑫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𝑩𝑨𝑫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𝑩𝑫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𝑩𝑨𝑫</m:t>
                                </m:r>
                              </m:e>
                            </m:acc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𝑨𝑫𝑩</m:t>
                                </m:r>
                              </m:e>
                            </m:acc>
                          </m:e>
                        </m:func>
                      </m:den>
                    </m:f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FB0A7F-41B4-404A-A5F4-5041A878C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48" y="10537485"/>
                <a:ext cx="23862374" cy="2082108"/>
              </a:xfrm>
              <a:prstGeom prst="rect">
                <a:avLst/>
              </a:prstGeom>
              <a:blipFill>
                <a:blip r:embed="rId9"/>
                <a:stretch>
                  <a:fillRect l="-1149" t="-5279" b="-5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23508BC-D32B-4AEA-9E14-DD75C8A38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3100" y="3204964"/>
            <a:ext cx="6502824" cy="4784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781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=""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Pythagore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(Pi-ta-go)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hay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093679" y="2743200"/>
            <a:ext cx="11833122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2810D4-3807-94A4-B57F-A59AFDCBB69B}"/>
              </a:ext>
            </a:extLst>
          </p:cNvPr>
          <p:cNvSpPr txBox="1"/>
          <p:nvPr/>
        </p:nvSpPr>
        <p:spPr>
          <a:xfrm>
            <a:off x="4883649" y="10218747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F196206-63C2-8DE4-8A2A-83B4FAFEF749}"/>
              </a:ext>
            </a:extLst>
          </p:cNvPr>
          <p:cNvSpPr txBox="1"/>
          <p:nvPr/>
        </p:nvSpPr>
        <p:spPr>
          <a:xfrm>
            <a:off x="445440" y="10972800"/>
            <a:ext cx="11441759" cy="207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Nếu sau khi đi được 2 giờ, tàu chuyển sang hướng nam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(thay vì hướng đông nam) thì sơ đồ đường đi của tàu như sau: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6EBCA35-371C-817D-BF03-BF137270A132}"/>
                  </a:ext>
                </a:extLst>
              </p:cNvPr>
              <p:cNvSpPr txBox="1"/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2 giờ đầu, tàu đi từ O đến A, với quãng đường là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20.2 = 40 (km) tương ứng 40 cm trên sơ đồ.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đó, tàu chuyển sang hướng nam, vị trí của tàu là điểm B.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đó ta có thể tính chính xác khoảng cách từ cảng đến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tàu, chính là đoạn OB (do tam giác OAB vuông tại A)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dựa vào định lí Pythagore: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𝑶𝑩</m:t>
                    </m:r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blipFill>
                <a:blip r:embed="rId3"/>
                <a:stretch>
                  <a:fillRect t="-1475" r="-2548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390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313519-0C89-483D-A08E-CF6067282148}"/>
              </a:ext>
            </a:extLst>
          </p:cNvPr>
          <p:cNvGrpSpPr/>
          <p:nvPr/>
        </p:nvGrpSpPr>
        <p:grpSpPr>
          <a:xfrm>
            <a:off x="141340" y="9539855"/>
            <a:ext cx="23862374" cy="3607785"/>
            <a:chOff x="48567" y="4381497"/>
            <a:chExt cx="23018772" cy="5716251"/>
          </a:xfrm>
          <a:solidFill>
            <a:srgbClr val="DAE3F3"/>
          </a:solidFill>
        </p:grpSpPr>
        <p:sp>
          <p:nvSpPr>
            <p:cNvPr id="3" name="Rounded Rectangle 52">
              <a:extLst>
                <a:ext uri="{FF2B5EF4-FFF2-40B4-BE49-F238E27FC236}">
                  <a16:creationId xmlns="" xmlns:a16="http://schemas.microsoft.com/office/drawing/2014/main" id="{5B1AB244-3D78-416D-AEF1-35CC4562B7A3}"/>
                </a:ext>
              </a:extLst>
            </p:cNvPr>
            <p:cNvSpPr/>
            <p:nvPr/>
          </p:nvSpPr>
          <p:spPr>
            <a:xfrm>
              <a:off x="385312" y="4941556"/>
              <a:ext cx="22682027" cy="5156192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B6FC852D-338F-4593-BDAE-4432C24EAC82}"/>
                </a:ext>
              </a:extLst>
            </p:cNvPr>
            <p:cNvGrpSpPr/>
            <p:nvPr/>
          </p:nvGrpSpPr>
          <p:grpSpPr>
            <a:xfrm>
              <a:off x="48567" y="4381497"/>
              <a:ext cx="3868377" cy="1601809"/>
              <a:chOff x="410517" y="4648197"/>
              <a:chExt cx="3868377" cy="1601809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="" xmlns:a16="http://schemas.microsoft.com/office/drawing/2014/main" id="{20085AD8-BD87-4A35-B6D4-9AE38312818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041569" y="4012682"/>
                <a:ext cx="1601809" cy="2872840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08C0313-9358-457E-845F-D4B035AC31D3}"/>
                  </a:ext>
                </a:extLst>
              </p:cNvPr>
              <p:cNvSpPr txBox="1"/>
              <p:nvPr/>
            </p:nvSpPr>
            <p:spPr>
              <a:xfrm>
                <a:off x="1406054" y="4732063"/>
                <a:ext cx="2872839" cy="80021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6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AB75B5B9-D442-4C6E-96A9-9A573FE06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0517" y="4648200"/>
                <a:ext cx="1058947" cy="1079473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8B4DB7-EFF8-4AF8-B0FA-839D4C447E82}"/>
              </a:ext>
            </a:extLst>
          </p:cNvPr>
          <p:cNvGrpSpPr/>
          <p:nvPr/>
        </p:nvGrpSpPr>
        <p:grpSpPr>
          <a:xfrm>
            <a:off x="160390" y="8478591"/>
            <a:ext cx="23556178" cy="1040476"/>
            <a:chOff x="241306" y="2225779"/>
            <a:chExt cx="11778089" cy="635281"/>
          </a:xfrm>
          <a:solidFill>
            <a:srgbClr val="327E3B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="" xmlns:a16="http://schemas.microsoft.com/office/drawing/2014/main" id="{8E77691F-65E4-4D25-99BE-C63849AAC2C4}"/>
                    </a:ext>
                  </a:extLst>
                </p:cNvPr>
                <p:cNvSpPr/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E77691F-65E4-4D25-99BE-C63849AAC2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30" y="2225779"/>
                  <a:ext cx="2468235" cy="61726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178679C-83F1-4149-AB69-2BCAF6D951FA}"/>
                </a:ext>
              </a:extLst>
            </p:cNvPr>
            <p:cNvSpPr/>
            <p:nvPr/>
          </p:nvSpPr>
          <p:spPr>
            <a:xfrm>
              <a:off x="3247742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="" xmlns:a16="http://schemas.microsoft.com/office/drawing/2014/main" id="{BF1812F0-72B6-4695-918E-1559D10E093B}"/>
                    </a:ext>
                  </a:extLst>
                </p:cNvPr>
                <p:cNvSpPr/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𝟔𝟏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F1812F0-72B6-4695-918E-1559D10E09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2243792"/>
                  <a:ext cx="2468235" cy="6172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88947F5-5540-4A85-BACE-6641A507F5A0}"/>
                </a:ext>
              </a:extLst>
            </p:cNvPr>
            <p:cNvSpPr/>
            <p:nvPr/>
          </p:nvSpPr>
          <p:spPr>
            <a:xfrm>
              <a:off x="241306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E1DB1070-DB60-40AD-900A-04886F77B54F}"/>
                    </a:ext>
                  </a:extLst>
                </p:cNvPr>
                <p:cNvSpPr/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1DB1070-DB60-40AD-900A-04886F77B5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723" y="2243792"/>
                  <a:ext cx="2468235" cy="6172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BF74FF-3652-4371-9E0B-A97FA806BC48}"/>
                </a:ext>
              </a:extLst>
            </p:cNvPr>
            <p:cNvSpPr/>
            <p:nvPr/>
          </p:nvSpPr>
          <p:spPr>
            <a:xfrm>
              <a:off x="6254178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6DFE3254-D4F7-4AE6-9631-67D4D43B93C6}"/>
                    </a:ext>
                  </a:extLst>
                </p:cNvPr>
                <p:cNvSpPr/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6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FE3254-D4F7-4AE6-9631-67D4D43B93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1160" y="2243792"/>
                  <a:ext cx="2468235" cy="6172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B907C0F-6FC4-4852-8CFD-AD2FACA13C7F}"/>
                </a:ext>
              </a:extLst>
            </p:cNvPr>
            <p:cNvSpPr/>
            <p:nvPr/>
          </p:nvSpPr>
          <p:spPr>
            <a:xfrm>
              <a:off x="9260615" y="2303047"/>
              <a:ext cx="540000" cy="540000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F06450E-ACA8-42F7-B878-4360BA0CBA71}"/>
              </a:ext>
            </a:extLst>
          </p:cNvPr>
          <p:cNvGrpSpPr/>
          <p:nvPr/>
        </p:nvGrpSpPr>
        <p:grpSpPr>
          <a:xfrm>
            <a:off x="141340" y="2590803"/>
            <a:ext cx="23943880" cy="5641027"/>
            <a:chOff x="923003" y="3917552"/>
            <a:chExt cx="23943880" cy="5641025"/>
          </a:xfrm>
        </p:grpSpPr>
        <p:sp>
          <p:nvSpPr>
            <p:cNvPr id="19" name="Rounded Rectangle 41">
              <a:extLst>
                <a:ext uri="{FF2B5EF4-FFF2-40B4-BE49-F238E27FC236}">
                  <a16:creationId xmlns="" xmlns:a16="http://schemas.microsoft.com/office/drawing/2014/main" id="{CC866FB0-B137-49F3-A47E-0B1A18FC432E}"/>
                </a:ext>
              </a:extLst>
            </p:cNvPr>
            <p:cNvSpPr/>
            <p:nvPr/>
          </p:nvSpPr>
          <p:spPr>
            <a:xfrm>
              <a:off x="1272211" y="4426856"/>
              <a:ext cx="23594672" cy="5131721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48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61E96746-B33C-4D41-836E-CA7E0074841E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7719E236-B0D7-442E-8A08-3228625765BF}"/>
                  </a:ext>
                </a:extLst>
              </p:cNvPr>
              <p:cNvGrpSpPr/>
              <p:nvPr/>
            </p:nvGrpSpPr>
            <p:grpSpPr>
              <a:xfrm>
                <a:off x="1362045" y="4022855"/>
                <a:ext cx="3503060" cy="865576"/>
                <a:chOff x="2028795" y="4384805"/>
                <a:chExt cx="3503060" cy="865576"/>
              </a:xfrm>
            </p:grpSpPr>
            <p:sp>
              <p:nvSpPr>
                <p:cNvPr id="23" name="Freeform 20">
                  <a:extLst>
                    <a:ext uri="{FF2B5EF4-FFF2-40B4-BE49-F238E27FC236}">
                      <a16:creationId xmlns="" xmlns:a16="http://schemas.microsoft.com/office/drawing/2014/main" id="{B393AAC4-D254-453D-8479-B404D455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FFF9BC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7641E29D-906E-4634-ADED-96B1E8DA8216}"/>
                    </a:ext>
                  </a:extLst>
                </p:cNvPr>
                <p:cNvSpPr txBox="1"/>
                <p:nvPr/>
              </p:nvSpPr>
              <p:spPr>
                <a:xfrm>
                  <a:off x="2542253" y="4384805"/>
                  <a:ext cx="289539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CÂU</a:t>
                  </a:r>
                  <a:r>
                    <a:rPr lang="en-US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24</a:t>
                  </a:r>
                  <a:r>
                    <a:rPr lang="vi-VN" sz="4600" b="1" dirty="0">
                      <a:solidFill>
                        <a:prstClr val="black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endParaRPr lang="en-US" sz="46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6650C43C-37F7-4A87-880E-749F8F158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18C57C-1988-4D43-859D-82DC91340849}"/>
              </a:ext>
            </a:extLst>
          </p:cNvPr>
          <p:cNvGrpSpPr/>
          <p:nvPr/>
        </p:nvGrpSpPr>
        <p:grpSpPr>
          <a:xfrm>
            <a:off x="-72643" y="1572056"/>
            <a:ext cx="19656043" cy="830997"/>
            <a:chOff x="-288923" y="1892299"/>
            <a:chExt cx="19659598" cy="830996"/>
          </a:xfrm>
        </p:grpSpPr>
        <p:sp>
          <p:nvSpPr>
            <p:cNvPr id="26" name="Rounded Rectangle 2">
              <a:extLst>
                <a:ext uri="{FF2B5EF4-FFF2-40B4-BE49-F238E27FC236}">
                  <a16:creationId xmlns="" xmlns:a16="http://schemas.microsoft.com/office/drawing/2014/main" id="{0A9E6F3C-C9C6-4653-8688-729C6539C260}"/>
                </a:ext>
              </a:extLst>
            </p:cNvPr>
            <p:cNvSpPr/>
            <p:nvPr/>
          </p:nvSpPr>
          <p:spPr>
            <a:xfrm>
              <a:off x="-288923" y="2052547"/>
              <a:ext cx="2130429" cy="657125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41A601-B9CB-4799-9262-795745D3C127}"/>
                </a:ext>
              </a:extLst>
            </p:cNvPr>
            <p:cNvSpPr txBox="1"/>
            <p:nvPr/>
          </p:nvSpPr>
          <p:spPr>
            <a:xfrm>
              <a:off x="1082674" y="1922269"/>
              <a:ext cx="184764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8F08DB64-BC2D-418D-8BD5-391B8CF3BEA4}"/>
                </a:ext>
              </a:extLst>
            </p:cNvPr>
            <p:cNvSpPr txBox="1"/>
            <p:nvPr/>
          </p:nvSpPr>
          <p:spPr>
            <a:xfrm>
              <a:off x="2087562" y="1892299"/>
              <a:ext cx="1728311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 BÀI TẬP TRẮC NGHIỆM CỦNG CỐ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AEC0D67-2BCF-492D-9A86-1563DDA0644A}"/>
                  </a:ext>
                </a:extLst>
              </p:cNvPr>
              <p:cNvSpPr txBox="1"/>
              <p:nvPr/>
            </p:nvSpPr>
            <p:spPr>
              <a:xfrm>
                <a:off x="1093840" y="3752489"/>
                <a:ext cx="16127360" cy="3835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CD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chân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Ta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24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𝑪𝑨𝑫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𝑪𝑩𝑫</m:t>
                        </m:r>
                      </m:e>
                    </m:ac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tháp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gần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EC0D67-2BCF-492D-9A86-1563DDA06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840" y="3752489"/>
                <a:ext cx="16127360" cy="3835152"/>
              </a:xfrm>
              <a:prstGeom prst="rect">
                <a:avLst/>
              </a:prstGeom>
              <a:blipFill>
                <a:blip r:embed="rId8"/>
                <a:stretch>
                  <a:fillRect l="-1701" t="-3657" r="-76" b="-6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3C3CF5C-1143-48B0-96F6-576266D875C3}"/>
              </a:ext>
            </a:extLst>
          </p:cNvPr>
          <p:cNvSpPr txBox="1"/>
          <p:nvPr/>
        </p:nvSpPr>
        <p:spPr>
          <a:xfrm>
            <a:off x="669002" y="1685889"/>
            <a:ext cx="98296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37FB0A7F-41B4-404A-A5F4-5041A878C0B1}"/>
                  </a:ext>
                </a:extLst>
              </p:cNvPr>
              <p:cNvSpPr txBox="1"/>
              <p:nvPr/>
            </p:nvSpPr>
            <p:spPr>
              <a:xfrm>
                <a:off x="1320602" y="10511036"/>
                <a:ext cx="21531252" cy="2333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BCD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i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𝑪𝑩𝑫</m:t>
                            </m:r>
                          </m:e>
                        </m:acc>
                      </m:e>
                    </m:func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𝑩𝑫</m:t>
                        </m:r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𝑪𝑫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𝑩𝑫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𝑪𝑩𝑫</m:t>
                            </m:r>
                          </m:e>
                        </m:acc>
                      </m:e>
                    </m:func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8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𝑪𝑫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𝑩𝑨𝑫</m:t>
                                </m:r>
                              </m:e>
                            </m:acc>
                          </m:e>
                        </m:func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𝑪𝑩𝑫</m:t>
                                </m:r>
                              </m:e>
                            </m:acc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4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𝑨𝑫𝑩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sSup>
                          <m:sSupPr>
                            <m:ctrlP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𝟔𝟏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US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FB0A7F-41B4-404A-A5F4-5041A878C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02" y="10511036"/>
                <a:ext cx="21531252" cy="2333075"/>
              </a:xfrm>
              <a:prstGeom prst="rect">
                <a:avLst/>
              </a:prstGeom>
              <a:blipFill>
                <a:blip r:embed="rId9"/>
                <a:stretch>
                  <a:fillRect l="-1302" b="-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23508BC-D32B-4AEA-9E14-DD75C8A38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3100" y="3204964"/>
            <a:ext cx="6502824" cy="478477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A1FBFC0-AAA7-459F-8D73-BE4786C88BED}"/>
              </a:ext>
            </a:extLst>
          </p:cNvPr>
          <p:cNvSpPr/>
          <p:nvPr/>
        </p:nvSpPr>
        <p:spPr>
          <a:xfrm>
            <a:off x="188965" y="8429251"/>
            <a:ext cx="1080000" cy="1080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en-US" sz="6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31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blipFill>
                <a:blip r:embed="rId5"/>
                <a:stretch>
                  <a:fillRect l="-21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344400" y="2636668"/>
            <a:ext cx="11630891" cy="1086660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Screen Recording 5">
            <a:hlinkClick r:id="" action="ppaction://media"/>
            <a:extLst>
              <a:ext uri="{FF2B5EF4-FFF2-40B4-BE49-F238E27FC236}">
                <a16:creationId xmlns=""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4010" y="9601200"/>
            <a:ext cx="7360990" cy="3416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41A84EF-63FA-D86B-B83E-444BA2585FC0}"/>
                  </a:ext>
                </a:extLst>
              </p:cNvPr>
              <p:cNvSpPr txBox="1"/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544955" indent="-91440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𝑩𝑨𝑫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blipFill>
                <a:blip r:embed="rId7"/>
                <a:stretch>
                  <a:fillRect t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97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23828479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4400" b="1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blipFill>
                <a:blip r:embed="rId5"/>
                <a:stretch>
                  <a:fillRect l="-2316" r="-16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𝒃𝒄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b="1" dirty="0">
                    <a:solidFill>
                      <a:srgbClr val="FF0000"/>
                    </a:solidFill>
                  </a:rPr>
                  <a:t> ý.</a:t>
                </a:r>
                <a:r>
                  <a:rPr lang="en-US" b="1" dirty="0"/>
                  <a:t> </a:t>
                </a:r>
                <a:r>
                  <a:rPr lang="en-US" b="1" dirty="0" err="1"/>
                  <a:t>Người</a:t>
                </a:r>
                <a:r>
                  <a:rPr lang="en-US" b="1" dirty="0"/>
                  <a:t> ta </a:t>
                </a:r>
                <a:r>
                  <a:rPr lang="en-US" b="1" dirty="0" err="1"/>
                  <a:t>chứng</a:t>
                </a:r>
                <a:r>
                  <a:rPr lang="en-US" b="1" dirty="0"/>
                  <a:t> </a:t>
                </a:r>
                <a:r>
                  <a:rPr lang="en-US" b="1" dirty="0" err="1"/>
                  <a:t>minh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kết</a:t>
                </a:r>
                <a:r>
                  <a:rPr lang="en-US" b="1" dirty="0"/>
                  <a:t> </a:t>
                </a:r>
                <a:r>
                  <a:rPr lang="en-US" b="1" dirty="0" err="1"/>
                  <a:t>quả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HĐ2d </a:t>
                </a:r>
                <a:r>
                  <a:rPr lang="en-US" b="1" dirty="0" err="1"/>
                  <a:t>đối</a:t>
                </a:r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cả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vuông</a:t>
                </a:r>
                <a:r>
                  <a:rPr lang="en-US" b="1" dirty="0"/>
                  <a:t> </a:t>
                </a:r>
                <a:r>
                  <a:rPr lang="en-US" b="1" dirty="0" err="1"/>
                  <a:t>hoặc</a:t>
                </a:r>
                <a:r>
                  <a:rPr lang="en-US" b="1" dirty="0"/>
                  <a:t> </a:t>
                </a:r>
                <a:r>
                  <a:rPr lang="en-US" b="1" dirty="0" err="1"/>
                  <a:t>nhọn</a:t>
                </a:r>
                <a:r>
                  <a:rPr lang="en-US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     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Pythagore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có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phải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là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một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trường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hợp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đặc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biệt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của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côsin</a:t>
                </a:r>
                <a:r>
                  <a:rPr lang="en-US" sz="4400" b="1" dirty="0"/>
                  <a:t> hay </a:t>
                </a:r>
                <a:r>
                  <a:rPr lang="en-US" sz="4400" b="1" dirty="0" err="1"/>
                  <a:t>không</a:t>
                </a:r>
                <a:r>
                  <a:rPr lang="en-US" sz="4400" b="1" dirty="0"/>
                  <a:t>?</a:t>
                </a:r>
              </a:p>
              <a:p>
                <a:pPr marL="0" indent="0" algn="ctr"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</a:endParaRPr>
              </a:p>
              <a:p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Pythagore</a:t>
                </a:r>
                <a:r>
                  <a:rPr lang="en-US" dirty="0"/>
                  <a:t>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một</a:t>
                </a:r>
                <a:r>
                  <a:rPr lang="en-US" dirty="0"/>
                  <a:t> </a:t>
                </a:r>
                <a:r>
                  <a:rPr lang="en-US" dirty="0" err="1"/>
                  <a:t>trường</a:t>
                </a:r>
                <a:r>
                  <a:rPr lang="en-US" dirty="0"/>
                  <a:t> </a:t>
                </a:r>
                <a:r>
                  <a:rPr lang="en-US" dirty="0" err="1"/>
                  <a:t>hợp</a:t>
                </a:r>
                <a:r>
                  <a:rPr lang="en-US" dirty="0"/>
                  <a:t> </a:t>
                </a:r>
                <a:r>
                  <a:rPr lang="en-US" dirty="0" err="1"/>
                  <a:t>đặc</a:t>
                </a:r>
                <a:r>
                  <a:rPr lang="en-US" dirty="0"/>
                  <a:t> </a:t>
                </a:r>
                <a:r>
                  <a:rPr lang="en-US" dirty="0" err="1"/>
                  <a:t>biệt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côsin</a:t>
                </a:r>
                <a:r>
                  <a:rPr lang="en-US" dirty="0"/>
                  <a:t> </a:t>
                </a:r>
                <a:r>
                  <a:rPr lang="en-US" dirty="0" err="1"/>
                  <a:t>bởi</a:t>
                </a:r>
                <a:r>
                  <a:rPr lang="en-US" dirty="0"/>
                  <a:t> </a:t>
                </a:r>
                <a:r>
                  <a:rPr lang="en-US" dirty="0" err="1"/>
                  <a:t>vì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𝑏𝑐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𝑎𝑐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</m:t>
                    </m:r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blipFill>
                <a:blip r:embed="rId6"/>
                <a:stretch>
                  <a:fillRect l="-1909" t="-1289" b="-45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=""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829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=""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9438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7" t="-3926" r="-273" b="-9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593" y="9410365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=""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5610" y="9901086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6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=""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5334001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=""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blipFill>
                <a:blip r:embed="rId5"/>
                <a:stretch>
                  <a:fillRect l="-245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=""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Chú ý.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chứng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minh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quả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trong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HĐ2d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vuông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hoặc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nhọn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   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hay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không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bởi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vì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blipFill>
                <a:blip r:embed="rId6"/>
                <a:stretch>
                  <a:fillRect l="-1828" t="-1668" r="-1382" b="-257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=""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=""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=""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=""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=""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=""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511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=""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" t="-3888" r="-273" b="-9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557" y="5300479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=""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158" y="9677400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3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9683</Words>
  <Application>Microsoft Office PowerPoint</Application>
  <PresentationFormat>Custom</PresentationFormat>
  <Paragraphs>1145</Paragraphs>
  <Slides>60</Slides>
  <Notes>35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thuvienhoclieu.com</dc:subject>
  <dc:creator>thuvienhoclieu.com</dc:creator>
  <cp:lastModifiedBy/>
  <cp:revision>1</cp:revision>
  <dcterms:created xsi:type="dcterms:W3CDTF">2022-09-05T08:52:32Z</dcterms:created>
  <dcterms:modified xsi:type="dcterms:W3CDTF">2022-09-05T09:00:51Z</dcterms:modified>
  <cp:category>thuvienhoclieu.com</cp:category>
</cp:coreProperties>
</file>